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77" r:id="rId2"/>
    <p:sldId id="298" r:id="rId3"/>
    <p:sldId id="264" r:id="rId4"/>
    <p:sldId id="265" r:id="rId5"/>
    <p:sldId id="266" r:id="rId6"/>
    <p:sldId id="299" r:id="rId7"/>
    <p:sldId id="279" r:id="rId8"/>
    <p:sldId id="283" r:id="rId9"/>
    <p:sldId id="282" r:id="rId10"/>
    <p:sldId id="284" r:id="rId11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151"/>
    <a:srgbClr val="4E2E37"/>
    <a:srgbClr val="342C34"/>
    <a:srgbClr val="DF4949"/>
    <a:srgbClr val="E4EAE9"/>
    <a:srgbClr val="2A1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33" autoAdjust="0"/>
  </p:normalViewPr>
  <p:slideViewPr>
    <p:cSldViewPr>
      <p:cViewPr varScale="1">
        <p:scale>
          <a:sx n="79" d="100"/>
          <a:sy n="79" d="100"/>
        </p:scale>
        <p:origin x="108" y="12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CEA4470-A1CE-40C9-97AE-46C5D996E59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0B66E2C-33C6-4DC7-8F05-BCE9201265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7F663F-B021-4444-81A1-1120ABDC5EBC}" type="datetimeFigureOut">
              <a:rPr lang="ru-RU" smtClean="0"/>
              <a:t>27.08.2022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43CC50B-5828-4062-B078-F56532313F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68A5240-7F09-4DE8-90DB-4290499F77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303A7E-BF1B-435F-A96A-8B92AD3EAA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58578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894100-61A2-4108-9B61-B799BA38BE0C}" type="datetimeFigureOut">
              <a:rPr lang="ru-RU" smtClean="0"/>
              <a:t>27.08.2022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40C5CF-1871-433D-8A4C-409129AA66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70495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51522" y="3723879"/>
            <a:ext cx="2880319" cy="6652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rgbClr val="DF4949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Название задачи</a:t>
            </a:r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3" hasCustomPrompt="1"/>
          </p:nvPr>
        </p:nvSpPr>
        <p:spPr>
          <a:xfrm>
            <a:off x="251520" y="2787775"/>
            <a:ext cx="4320480" cy="7197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rgbClr val="DF4949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Название команды</a:t>
            </a:r>
          </a:p>
        </p:txBody>
      </p:sp>
      <p:sp>
        <p:nvSpPr>
          <p:cNvPr id="4" name="Рисунок 3"/>
          <p:cNvSpPr>
            <a:spLocks noGrp="1"/>
          </p:cNvSpPr>
          <p:nvPr>
            <p:ph type="pic" sz="quarter" idx="14" hasCustomPrompt="1"/>
          </p:nvPr>
        </p:nvSpPr>
        <p:spPr>
          <a:xfrm>
            <a:off x="251520" y="915566"/>
            <a:ext cx="1584176" cy="1007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</p:spTree>
    <p:extLst>
      <p:ext uri="{BB962C8B-B14F-4D97-AF65-F5344CB8AC3E}">
        <p14:creationId xmlns:p14="http://schemas.microsoft.com/office/powerpoint/2010/main" val="1940080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5292080" y="1131590"/>
            <a:ext cx="3610744" cy="7132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0" hasCustomPrompt="1"/>
          </p:nvPr>
        </p:nvSpPr>
        <p:spPr>
          <a:xfrm>
            <a:off x="1691680" y="1708603"/>
            <a:ext cx="2808287" cy="427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1" hasCustomPrompt="1"/>
          </p:nvPr>
        </p:nvSpPr>
        <p:spPr>
          <a:xfrm>
            <a:off x="1691680" y="2283718"/>
            <a:ext cx="6480720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2" hasCustomPrompt="1"/>
          </p:nvPr>
        </p:nvSpPr>
        <p:spPr>
          <a:xfrm>
            <a:off x="1691680" y="2867105"/>
            <a:ext cx="2808287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1691680" y="3435846"/>
            <a:ext cx="6480175" cy="4320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1691680" y="4017133"/>
            <a:ext cx="2881313" cy="4270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5" hasCustomPrompt="1"/>
          </p:nvPr>
        </p:nvSpPr>
        <p:spPr>
          <a:xfrm>
            <a:off x="1691680" y="4515966"/>
            <a:ext cx="6551613" cy="358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90034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 hasCustomPrompt="1"/>
          </p:nvPr>
        </p:nvSpPr>
        <p:spPr>
          <a:xfrm>
            <a:off x="251520" y="843558"/>
            <a:ext cx="3600400" cy="65211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1883093" y="3435846"/>
            <a:ext cx="1465263" cy="358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1" hasCustomPrompt="1"/>
          </p:nvPr>
        </p:nvSpPr>
        <p:spPr>
          <a:xfrm>
            <a:off x="3851920" y="3435846"/>
            <a:ext cx="1440160" cy="360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3" name="Текст 12"/>
          <p:cNvSpPr>
            <a:spLocks noGrp="1"/>
          </p:cNvSpPr>
          <p:nvPr>
            <p:ph type="body" sz="quarter" idx="12" hasCustomPrompt="1"/>
          </p:nvPr>
        </p:nvSpPr>
        <p:spPr>
          <a:xfrm>
            <a:off x="5723415" y="3435847"/>
            <a:ext cx="1511300" cy="360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8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3808729" y="3939902"/>
            <a:ext cx="1465263" cy="358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Основной текст</a:t>
            </a:r>
          </a:p>
        </p:txBody>
      </p:sp>
      <p:sp>
        <p:nvSpPr>
          <p:cNvPr id="10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5734367" y="3939902"/>
            <a:ext cx="1465263" cy="358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Основной текст</a:t>
            </a:r>
          </a:p>
        </p:txBody>
      </p:sp>
      <p:sp>
        <p:nvSpPr>
          <p:cNvPr id="12" name="Текст 8"/>
          <p:cNvSpPr>
            <a:spLocks noGrp="1"/>
          </p:cNvSpPr>
          <p:nvPr>
            <p:ph type="body" sz="quarter" idx="15" hasCustomPrompt="1"/>
          </p:nvPr>
        </p:nvSpPr>
        <p:spPr>
          <a:xfrm>
            <a:off x="1883093" y="3939902"/>
            <a:ext cx="1465263" cy="358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830876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683568" y="843558"/>
            <a:ext cx="3600400" cy="742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0" hasCustomPrompt="1"/>
          </p:nvPr>
        </p:nvSpPr>
        <p:spPr>
          <a:xfrm>
            <a:off x="3275856" y="2571750"/>
            <a:ext cx="2160588" cy="14398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Подзаголовок и основной текст</a:t>
            </a:r>
          </a:p>
        </p:txBody>
      </p:sp>
      <p:sp>
        <p:nvSpPr>
          <p:cNvPr id="7" name="Текст 7"/>
          <p:cNvSpPr>
            <a:spLocks noGrp="1"/>
          </p:cNvSpPr>
          <p:nvPr>
            <p:ph type="body" sz="quarter" idx="11" hasCustomPrompt="1"/>
          </p:nvPr>
        </p:nvSpPr>
        <p:spPr>
          <a:xfrm>
            <a:off x="683568" y="1779662"/>
            <a:ext cx="2160588" cy="14398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Подзаголовок и основной текст</a:t>
            </a:r>
          </a:p>
        </p:txBody>
      </p:sp>
      <p:sp>
        <p:nvSpPr>
          <p:cNvPr id="9" name="Текст 7"/>
          <p:cNvSpPr>
            <a:spLocks noGrp="1"/>
          </p:cNvSpPr>
          <p:nvPr>
            <p:ph type="body" sz="quarter" idx="12" hasCustomPrompt="1"/>
          </p:nvPr>
        </p:nvSpPr>
        <p:spPr>
          <a:xfrm>
            <a:off x="5940152" y="3219822"/>
            <a:ext cx="2160588" cy="14398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Подзаголовок и 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8535260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251520" y="915566"/>
            <a:ext cx="3394720" cy="720081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0" hasCustomPrompt="1"/>
          </p:nvPr>
        </p:nvSpPr>
        <p:spPr>
          <a:xfrm>
            <a:off x="6732240" y="3723878"/>
            <a:ext cx="1295400" cy="4318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Заголовки</a:t>
            </a:r>
          </a:p>
        </p:txBody>
      </p:sp>
      <p:sp>
        <p:nvSpPr>
          <p:cNvPr id="5" name="Текст 3"/>
          <p:cNvSpPr>
            <a:spLocks noGrp="1"/>
          </p:cNvSpPr>
          <p:nvPr>
            <p:ph type="body" sz="quarter" idx="11" hasCustomPrompt="1"/>
          </p:nvPr>
        </p:nvSpPr>
        <p:spPr>
          <a:xfrm>
            <a:off x="683568" y="3939902"/>
            <a:ext cx="1295400" cy="4318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Иконки </a:t>
            </a:r>
          </a:p>
        </p:txBody>
      </p:sp>
      <p:sp>
        <p:nvSpPr>
          <p:cNvPr id="6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899592" y="2211710"/>
            <a:ext cx="1295400" cy="4318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660232" y="1995686"/>
            <a:ext cx="1295400" cy="4318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1422415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689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 hasCustomPrompt="1"/>
          </p:nvPr>
        </p:nvSpPr>
        <p:spPr>
          <a:xfrm>
            <a:off x="971600" y="411510"/>
            <a:ext cx="3600400" cy="720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8564772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33763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4385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/>
          <p:cNvSpPr>
            <a:spLocks noGrp="1"/>
          </p:cNvSpPr>
          <p:nvPr>
            <p:ph type="pic" sz="quarter" idx="10" hasCustomPrompt="1"/>
          </p:nvPr>
        </p:nvSpPr>
        <p:spPr>
          <a:xfrm>
            <a:off x="971600" y="1851671"/>
            <a:ext cx="1440160" cy="144016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2411760" y="1851671"/>
            <a:ext cx="1440160" cy="144016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2" hasCustomPrompt="1"/>
          </p:nvPr>
        </p:nvSpPr>
        <p:spPr>
          <a:xfrm>
            <a:off x="3851275" y="1851026"/>
            <a:ext cx="1441450" cy="144145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1" name="Рисунок 10"/>
          <p:cNvSpPr>
            <a:spLocks noGrp="1"/>
          </p:cNvSpPr>
          <p:nvPr>
            <p:ph type="pic" sz="quarter" idx="13" hasCustomPrompt="1"/>
          </p:nvPr>
        </p:nvSpPr>
        <p:spPr>
          <a:xfrm>
            <a:off x="5292080" y="1851671"/>
            <a:ext cx="1440160" cy="144016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5" name="Рисунок 14"/>
          <p:cNvSpPr>
            <a:spLocks noGrp="1"/>
          </p:cNvSpPr>
          <p:nvPr>
            <p:ph type="pic" sz="quarter" idx="14" hasCustomPrompt="1"/>
          </p:nvPr>
        </p:nvSpPr>
        <p:spPr>
          <a:xfrm>
            <a:off x="6732588" y="1851026"/>
            <a:ext cx="1439862" cy="144145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21" name="Текст 20"/>
          <p:cNvSpPr>
            <a:spLocks noGrp="1"/>
          </p:cNvSpPr>
          <p:nvPr>
            <p:ph type="body" sz="quarter" idx="17"/>
          </p:nvPr>
        </p:nvSpPr>
        <p:spPr>
          <a:xfrm>
            <a:off x="3851275" y="3292476"/>
            <a:ext cx="1441450" cy="71913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Текст 22"/>
          <p:cNvSpPr>
            <a:spLocks noGrp="1"/>
          </p:cNvSpPr>
          <p:nvPr>
            <p:ph type="body" sz="quarter" idx="18"/>
          </p:nvPr>
        </p:nvSpPr>
        <p:spPr>
          <a:xfrm>
            <a:off x="5292727" y="3292476"/>
            <a:ext cx="1439863" cy="71913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9"/>
          </p:nvPr>
        </p:nvSpPr>
        <p:spPr>
          <a:xfrm>
            <a:off x="6732588" y="3292476"/>
            <a:ext cx="1439862" cy="71913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Текст 28"/>
          <p:cNvSpPr>
            <a:spLocks noGrp="1"/>
          </p:cNvSpPr>
          <p:nvPr>
            <p:ph type="body" sz="quarter" idx="20"/>
          </p:nvPr>
        </p:nvSpPr>
        <p:spPr>
          <a:xfrm>
            <a:off x="971552" y="3292476"/>
            <a:ext cx="1439863" cy="71913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 baseline="0">
                <a:solidFill>
                  <a:srgbClr val="DF4949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31" name="Текст 30"/>
          <p:cNvSpPr>
            <a:spLocks noGrp="1"/>
          </p:cNvSpPr>
          <p:nvPr>
            <p:ph type="body" sz="quarter" idx="21"/>
          </p:nvPr>
        </p:nvSpPr>
        <p:spPr>
          <a:xfrm>
            <a:off x="2411760" y="3292476"/>
            <a:ext cx="1440160" cy="71943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22" hasCustomPrompt="1"/>
          </p:nvPr>
        </p:nvSpPr>
        <p:spPr>
          <a:xfrm>
            <a:off x="2555776" y="267494"/>
            <a:ext cx="3743325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Название команды</a:t>
            </a:r>
          </a:p>
        </p:txBody>
      </p:sp>
    </p:spTree>
    <p:extLst>
      <p:ext uri="{BB962C8B-B14F-4D97-AF65-F5344CB8AC3E}">
        <p14:creationId xmlns:p14="http://schemas.microsoft.com/office/powerpoint/2010/main" val="1831380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3903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4102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Рисунок 12"/>
          <p:cNvSpPr>
            <a:spLocks noGrp="1"/>
          </p:cNvSpPr>
          <p:nvPr>
            <p:ph type="pic" sz="quarter" idx="11" hasCustomPrompt="1"/>
          </p:nvPr>
        </p:nvSpPr>
        <p:spPr>
          <a:xfrm>
            <a:off x="2411760" y="1131591"/>
            <a:ext cx="3600400" cy="14401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Идеи для оформления слайдов</a:t>
            </a:r>
          </a:p>
        </p:txBody>
      </p:sp>
    </p:spTree>
    <p:extLst>
      <p:ext uri="{BB962C8B-B14F-4D97-AF65-F5344CB8AC3E}">
        <p14:creationId xmlns:p14="http://schemas.microsoft.com/office/powerpoint/2010/main" val="834382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0" hasCustomPrompt="1"/>
          </p:nvPr>
        </p:nvSpPr>
        <p:spPr>
          <a:xfrm>
            <a:off x="2123728" y="411510"/>
            <a:ext cx="4320480" cy="720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1" hasCustomPrompt="1"/>
          </p:nvPr>
        </p:nvSpPr>
        <p:spPr>
          <a:xfrm>
            <a:off x="3923928" y="2021516"/>
            <a:ext cx="1461539" cy="44951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Описание блока</a:t>
            </a:r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2" hasCustomPrompt="1"/>
          </p:nvPr>
        </p:nvSpPr>
        <p:spPr>
          <a:xfrm>
            <a:off x="251520" y="1528565"/>
            <a:ext cx="1459247" cy="28827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sz="800" dirty="0"/>
              <a:t>Заголовок</a:t>
            </a:r>
            <a:endParaRPr lang="ru-RU" dirty="0"/>
          </a:p>
        </p:txBody>
      </p:sp>
      <p:sp>
        <p:nvSpPr>
          <p:cNvPr id="13" name="Текст 12"/>
          <p:cNvSpPr>
            <a:spLocks noGrp="1"/>
          </p:cNvSpPr>
          <p:nvPr>
            <p:ph type="body" sz="quarter" idx="13" hasCustomPrompt="1"/>
          </p:nvPr>
        </p:nvSpPr>
        <p:spPr>
          <a:xfrm>
            <a:off x="251520" y="3001744"/>
            <a:ext cx="1469729" cy="4350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Описание блока</a:t>
            </a: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4" hasCustomPrompt="1"/>
          </p:nvPr>
        </p:nvSpPr>
        <p:spPr>
          <a:xfrm>
            <a:off x="251521" y="2606734"/>
            <a:ext cx="1440755" cy="25304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5" hasCustomPrompt="1"/>
          </p:nvPr>
        </p:nvSpPr>
        <p:spPr>
          <a:xfrm>
            <a:off x="250825" y="3715558"/>
            <a:ext cx="1442080" cy="2667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12"/>
          <p:cNvSpPr>
            <a:spLocks noGrp="1"/>
          </p:cNvSpPr>
          <p:nvPr>
            <p:ph type="body" sz="quarter" idx="16" hasCustomPrompt="1"/>
          </p:nvPr>
        </p:nvSpPr>
        <p:spPr>
          <a:xfrm>
            <a:off x="241810" y="4155926"/>
            <a:ext cx="1442080" cy="4350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Описание блока</a:t>
            </a:r>
          </a:p>
        </p:txBody>
      </p:sp>
      <p:sp>
        <p:nvSpPr>
          <p:cNvPr id="23" name="Текст 8"/>
          <p:cNvSpPr>
            <a:spLocks noGrp="1"/>
          </p:cNvSpPr>
          <p:nvPr>
            <p:ph type="body" sz="quarter" idx="18" hasCustomPrompt="1"/>
          </p:nvPr>
        </p:nvSpPr>
        <p:spPr>
          <a:xfrm>
            <a:off x="245855" y="1957563"/>
            <a:ext cx="1461539" cy="44951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Описание блока</a:t>
            </a:r>
          </a:p>
        </p:txBody>
      </p:sp>
      <p:sp>
        <p:nvSpPr>
          <p:cNvPr id="25" name="Текст 12"/>
          <p:cNvSpPr>
            <a:spLocks noGrp="1"/>
          </p:cNvSpPr>
          <p:nvPr>
            <p:ph type="body" sz="quarter" idx="20" hasCustomPrompt="1"/>
          </p:nvPr>
        </p:nvSpPr>
        <p:spPr>
          <a:xfrm>
            <a:off x="3923928" y="3066135"/>
            <a:ext cx="1442080" cy="4350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Описание блока</a:t>
            </a:r>
          </a:p>
        </p:txBody>
      </p:sp>
      <p:sp>
        <p:nvSpPr>
          <p:cNvPr id="26" name="Текст 8"/>
          <p:cNvSpPr>
            <a:spLocks noGrp="1"/>
          </p:cNvSpPr>
          <p:nvPr>
            <p:ph type="body" sz="quarter" idx="21" hasCustomPrompt="1"/>
          </p:nvPr>
        </p:nvSpPr>
        <p:spPr>
          <a:xfrm>
            <a:off x="3923928" y="4152542"/>
            <a:ext cx="1461539" cy="44951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 baseline="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Описание блока</a:t>
            </a:r>
          </a:p>
        </p:txBody>
      </p:sp>
      <p:sp>
        <p:nvSpPr>
          <p:cNvPr id="29" name="Текст 2"/>
          <p:cNvSpPr>
            <a:spLocks noGrp="1"/>
          </p:cNvSpPr>
          <p:nvPr>
            <p:ph type="body" sz="quarter" idx="24" hasCustomPrompt="1"/>
          </p:nvPr>
        </p:nvSpPr>
        <p:spPr>
          <a:xfrm>
            <a:off x="13272749" y="3596705"/>
            <a:ext cx="1442080" cy="2667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10"/>
          <p:cNvSpPr>
            <a:spLocks noGrp="1"/>
          </p:cNvSpPr>
          <p:nvPr>
            <p:ph type="body" sz="quarter" idx="25" hasCustomPrompt="1"/>
          </p:nvPr>
        </p:nvSpPr>
        <p:spPr>
          <a:xfrm>
            <a:off x="3923928" y="1580735"/>
            <a:ext cx="1459247" cy="28827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sz="800" dirty="0"/>
              <a:t>Заголовок</a:t>
            </a:r>
            <a:endParaRPr lang="ru-RU" dirty="0"/>
          </a:p>
        </p:txBody>
      </p:sp>
      <p:sp>
        <p:nvSpPr>
          <p:cNvPr id="31" name="Текст 10"/>
          <p:cNvSpPr>
            <a:spLocks noGrp="1"/>
          </p:cNvSpPr>
          <p:nvPr>
            <p:ph type="body" sz="quarter" idx="26" hasCustomPrompt="1"/>
          </p:nvPr>
        </p:nvSpPr>
        <p:spPr>
          <a:xfrm>
            <a:off x="3923928" y="2669941"/>
            <a:ext cx="1459247" cy="28827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sz="800" dirty="0"/>
              <a:t>Заголовок</a:t>
            </a:r>
            <a:endParaRPr lang="ru-RU" dirty="0"/>
          </a:p>
        </p:txBody>
      </p:sp>
      <p:sp>
        <p:nvSpPr>
          <p:cNvPr id="32" name="Текст 10"/>
          <p:cNvSpPr>
            <a:spLocks noGrp="1"/>
          </p:cNvSpPr>
          <p:nvPr>
            <p:ph type="body" sz="quarter" idx="27" hasCustomPrompt="1"/>
          </p:nvPr>
        </p:nvSpPr>
        <p:spPr>
          <a:xfrm>
            <a:off x="3923928" y="3736940"/>
            <a:ext cx="1459247" cy="28827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8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sz="800" dirty="0"/>
              <a:t>Заголовок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6868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Заголовок 69"/>
          <p:cNvSpPr>
            <a:spLocks noGrp="1"/>
          </p:cNvSpPr>
          <p:nvPr>
            <p:ph type="title" hasCustomPrompt="1"/>
          </p:nvPr>
        </p:nvSpPr>
        <p:spPr>
          <a:xfrm>
            <a:off x="4572000" y="1099416"/>
            <a:ext cx="4320480" cy="1433098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Заголовок </a:t>
            </a:r>
          </a:p>
        </p:txBody>
      </p:sp>
      <p:sp>
        <p:nvSpPr>
          <p:cNvPr id="73" name="Текст 72"/>
          <p:cNvSpPr>
            <a:spLocks noGrp="1"/>
          </p:cNvSpPr>
          <p:nvPr>
            <p:ph type="body" sz="quarter" idx="10" hasCustomPrompt="1"/>
          </p:nvPr>
        </p:nvSpPr>
        <p:spPr>
          <a:xfrm>
            <a:off x="4643438" y="2863851"/>
            <a:ext cx="3529012" cy="114776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590324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/>
          <p:cNvSpPr>
            <a:spLocks noGrp="1"/>
          </p:cNvSpPr>
          <p:nvPr>
            <p:ph type="title" hasCustomPrompt="1"/>
          </p:nvPr>
        </p:nvSpPr>
        <p:spPr>
          <a:xfrm>
            <a:off x="2411760" y="411509"/>
            <a:ext cx="4320480" cy="72008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0" hasCustomPrompt="1"/>
          </p:nvPr>
        </p:nvSpPr>
        <p:spPr>
          <a:xfrm>
            <a:off x="971552" y="2716214"/>
            <a:ext cx="1439863" cy="5762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11"/>
          </p:nvPr>
        </p:nvSpPr>
        <p:spPr>
          <a:xfrm>
            <a:off x="3851920" y="2715767"/>
            <a:ext cx="1440185" cy="57606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2"/>
          </p:nvPr>
        </p:nvSpPr>
        <p:spPr>
          <a:xfrm>
            <a:off x="6732240" y="2715767"/>
            <a:ext cx="1440210" cy="57670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17"/>
          <p:cNvSpPr>
            <a:spLocks noGrp="1"/>
          </p:cNvSpPr>
          <p:nvPr>
            <p:ph type="body" sz="quarter" idx="13"/>
          </p:nvPr>
        </p:nvSpPr>
        <p:spPr>
          <a:xfrm>
            <a:off x="971552" y="3435351"/>
            <a:ext cx="1439863" cy="5762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Текст 19"/>
          <p:cNvSpPr>
            <a:spLocks noGrp="1"/>
          </p:cNvSpPr>
          <p:nvPr>
            <p:ph type="body" sz="quarter" idx="14"/>
          </p:nvPr>
        </p:nvSpPr>
        <p:spPr>
          <a:xfrm>
            <a:off x="3851920" y="3435847"/>
            <a:ext cx="1439862" cy="5762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2" name="Текст 21"/>
          <p:cNvSpPr>
            <a:spLocks noGrp="1"/>
          </p:cNvSpPr>
          <p:nvPr>
            <p:ph type="body" sz="quarter" idx="15"/>
          </p:nvPr>
        </p:nvSpPr>
        <p:spPr>
          <a:xfrm>
            <a:off x="6732240" y="3435847"/>
            <a:ext cx="1440210" cy="5757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>
                <a:solidFill>
                  <a:srgbClr val="DF4949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189303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0"/>
          <p:cNvSpPr>
            <a:spLocks noGrp="1"/>
          </p:cNvSpPr>
          <p:nvPr>
            <p:ph type="title" hasCustomPrompt="1"/>
          </p:nvPr>
        </p:nvSpPr>
        <p:spPr>
          <a:xfrm>
            <a:off x="2411760" y="411511"/>
            <a:ext cx="4320480" cy="7132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923636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4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10.png"/><Relationship Id="rId5" Type="http://schemas.openxmlformats.org/officeDocument/2006/relationships/image" Target="../media/image5.png"/><Relationship Id="rId10" Type="http://schemas.openxmlformats.org/officeDocument/2006/relationships/image" Target="../media/image9.jpeg"/><Relationship Id="rId4" Type="http://schemas.openxmlformats.org/officeDocument/2006/relationships/image" Target="../media/image4.png"/><Relationship Id="rId9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11" Type="http://schemas.openxmlformats.org/officeDocument/2006/relationships/image" Target="../media/image2.png"/><Relationship Id="rId5" Type="http://schemas.openxmlformats.org/officeDocument/2006/relationships/image" Target="../media/image17.png"/><Relationship Id="rId10" Type="http://schemas.openxmlformats.org/officeDocument/2006/relationships/image" Target="../media/image6.png"/><Relationship Id="rId4" Type="http://schemas.openxmlformats.org/officeDocument/2006/relationships/image" Target="../media/image16.png"/><Relationship Id="rId9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3E12549-B6F0-B073-6CC5-42F407E6EC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112" t="22400" r="2350" b="72000"/>
          <a:stretch/>
        </p:blipFill>
        <p:spPr>
          <a:xfrm>
            <a:off x="7092280" y="0"/>
            <a:ext cx="2018152" cy="6995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71FBD2C-37BD-09F9-6B32-C879A4A6F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68" y="193328"/>
            <a:ext cx="2390775" cy="66675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B15CC6C-CD9F-0180-77D0-B5D48A77D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0352" y="193328"/>
            <a:ext cx="1171575" cy="101917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83F509D-4F41-E597-D92D-3D4C08FE4E8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61025" t="40200" r="24800" b="52800"/>
          <a:stretch/>
        </p:blipFill>
        <p:spPr>
          <a:xfrm>
            <a:off x="0" y="70449"/>
            <a:ext cx="2394324" cy="66509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7D101ED-3F4B-43B2-3305-C6FC4035CF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9512" y="268293"/>
            <a:ext cx="1872208" cy="2524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94F5551-35D7-B146-CA6F-7778D1C88D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1765">
            <a:off x="1031086" y="461195"/>
            <a:ext cx="7081828" cy="1770457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h="139700" prst="divot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9BC8198-29A0-88D6-1508-197725775BD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79" b="14179"/>
          <a:stretch>
            <a:fillRect/>
          </a:stretch>
        </p:blipFill>
        <p:spPr>
          <a:xfrm>
            <a:off x="395684" y="2152170"/>
            <a:ext cx="1439863" cy="1441450"/>
          </a:xfrm>
          <a:prstGeom prst="ellipse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1563965-1D5A-6A6E-C1A9-9237E2A79E9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>
          <a:xfrm>
            <a:off x="2101746" y="2151668"/>
            <a:ext cx="1441450" cy="1441450"/>
          </a:xfrm>
          <a:prstGeom prst="ellipse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67C6D99-4FF5-DD5F-2380-06E744A23B77}"/>
              </a:ext>
            </a:extLst>
          </p:cNvPr>
          <p:cNvSpPr txBox="1"/>
          <p:nvPr/>
        </p:nvSpPr>
        <p:spPr>
          <a:xfrm>
            <a:off x="1890434" y="3705515"/>
            <a:ext cx="1211553" cy="140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Фролов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Семен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Игоревич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89194048911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@vvlrff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Full-stack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9A2629E-49E9-26C8-D076-72755450A1B6}"/>
              </a:ext>
            </a:extLst>
          </p:cNvPr>
          <p:cNvSpPr txBox="1"/>
          <p:nvPr/>
        </p:nvSpPr>
        <p:spPr>
          <a:xfrm>
            <a:off x="-116617" y="3722532"/>
            <a:ext cx="1632324" cy="140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srgbClr val="E4EAE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Жарковский </a:t>
            </a: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E4EAE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srgbClr val="E4EAE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Георгий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srgbClr val="E4EAE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Ильич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89219899609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@B_No_Nation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Team leader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18E7AFB-5167-6C34-6AA4-59EA0502AE5B}"/>
              </a:ext>
            </a:extLst>
          </p:cNvPr>
          <p:cNvSpPr txBox="1"/>
          <p:nvPr/>
        </p:nvSpPr>
        <p:spPr>
          <a:xfrm>
            <a:off x="3900291" y="3705515"/>
            <a:ext cx="1211553" cy="140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100" b="1" dirty="0">
                <a:solidFill>
                  <a:prstClr val="white"/>
                </a:solidFill>
                <a:latin typeface="Rubik Light"/>
              </a:rPr>
              <a:t>Борисенков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Евгений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100" b="1" dirty="0">
                <a:solidFill>
                  <a:prstClr val="white"/>
                </a:solidFill>
                <a:latin typeface="Rubik Light"/>
              </a:rPr>
              <a:t>Павлович</a:t>
            </a:r>
            <a:endParaRPr kumimoji="0" lang="ru-RU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89065034799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@JonPollton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Designer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043CF50-00D9-60E4-6284-B740121AA61B}"/>
              </a:ext>
            </a:extLst>
          </p:cNvPr>
          <p:cNvSpPr txBox="1"/>
          <p:nvPr/>
        </p:nvSpPr>
        <p:spPr>
          <a:xfrm>
            <a:off x="5580112" y="3736961"/>
            <a:ext cx="1211553" cy="140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Макарьев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Степан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100" b="1" dirty="0">
                <a:solidFill>
                  <a:prstClr val="white"/>
                </a:solidFill>
                <a:latin typeface="Rubik Light"/>
              </a:rPr>
              <a:t>Александрович</a:t>
            </a: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89194048911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@</a:t>
            </a:r>
            <a:r>
              <a:rPr lang="en-US" sz="1000" dirty="0" err="1">
                <a:solidFill>
                  <a:srgbClr val="DF4949"/>
                </a:solidFill>
                <a:latin typeface="Rubik Light"/>
              </a:rPr>
              <a:t>stepussss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000" dirty="0">
                <a:solidFill>
                  <a:srgbClr val="DF4949"/>
                </a:solidFill>
                <a:latin typeface="Rubik Light"/>
              </a:rPr>
              <a:t>Machin learning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4BCA296-2D8A-2AD5-7928-4344B7D4AF68}"/>
              </a:ext>
            </a:extLst>
          </p:cNvPr>
          <p:cNvSpPr txBox="1"/>
          <p:nvPr/>
        </p:nvSpPr>
        <p:spPr>
          <a:xfrm>
            <a:off x="7175462" y="3720546"/>
            <a:ext cx="1211553" cy="140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Поляков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100" b="1" dirty="0">
                <a:solidFill>
                  <a:prstClr val="white"/>
                </a:solidFill>
                <a:latin typeface="Rubik Light"/>
              </a:rPr>
              <a:t>Кирилл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Евгеньевич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89993786876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F4949"/>
                </a:solidFill>
                <a:effectLst/>
                <a:uLnTx/>
                <a:uFillTx/>
                <a:latin typeface="Rubik Light"/>
                <a:ea typeface="+mn-ea"/>
                <a:cs typeface="+mn-cs"/>
              </a:rPr>
              <a:t>@real_k_p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000" dirty="0">
                <a:solidFill>
                  <a:srgbClr val="DF4949"/>
                </a:solidFill>
                <a:latin typeface="Rubik Light"/>
              </a:rPr>
              <a:t>Machin learning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rgbClr val="DF4949"/>
              </a:solidFill>
              <a:effectLst/>
              <a:uLnTx/>
              <a:uFillTx/>
              <a:latin typeface="Rubik Light"/>
              <a:ea typeface="+mn-ea"/>
              <a:cs typeface="+mn-cs"/>
            </a:endParaRPr>
          </a:p>
        </p:txBody>
      </p:sp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E2047EE8-BC58-AD37-F7D8-082BDAB59E26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981" t="3956" r="-1981" b="21111"/>
          <a:stretch/>
        </p:blipFill>
        <p:spPr>
          <a:xfrm flipH="1">
            <a:off x="3786136" y="2152170"/>
            <a:ext cx="1439864" cy="1441450"/>
          </a:xfrm>
          <a:prstGeom prst="ellipse">
            <a:avLst/>
          </a:prstGeom>
        </p:spPr>
      </p:pic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622CF275-F13A-C0D7-4560-BE24B9F5423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0267" t="35957" r="7260" b="17329"/>
          <a:stretch/>
        </p:blipFill>
        <p:spPr>
          <a:xfrm>
            <a:off x="7061306" y="2152170"/>
            <a:ext cx="1439863" cy="1441451"/>
          </a:xfrm>
          <a:prstGeom prst="ellipse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2E750B-40D0-3D21-3778-8AD5EA0FEB32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" t="1" r="-7360" b="-7360"/>
          <a:stretch/>
        </p:blipFill>
        <p:spPr>
          <a:xfrm>
            <a:off x="5370393" y="2158940"/>
            <a:ext cx="1439863" cy="1441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88288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09983" y="316764"/>
            <a:ext cx="3394720" cy="576000"/>
          </a:xfrm>
        </p:spPr>
        <p:txBody>
          <a:bodyPr/>
          <a:lstStyle/>
          <a:p>
            <a:r>
              <a:rPr lang="ru-RU" sz="2800" dirty="0">
                <a:solidFill>
                  <a:schemeClr val="bg1">
                    <a:lumMod val="95000"/>
                  </a:schemeClr>
                </a:solidFill>
              </a:rPr>
              <a:t>Перспективы разработки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>
          <a:xfrm>
            <a:off x="6948264" y="1634831"/>
            <a:ext cx="1728192" cy="1160036"/>
          </a:xfrm>
        </p:spPr>
        <p:txBody>
          <a:bodyPr/>
          <a:lstStyle/>
          <a:p>
            <a:r>
              <a:rPr lang="ru-RU" sz="1400" dirty="0"/>
              <a:t>При увеличении объема данных</a:t>
            </a:r>
            <a:r>
              <a:rPr lang="en-US" sz="1400"/>
              <a:t>,</a:t>
            </a:r>
            <a:r>
              <a:rPr lang="ru-RU" sz="1400"/>
              <a:t> </a:t>
            </a:r>
            <a:r>
              <a:rPr lang="ru-RU" sz="1400" dirty="0"/>
              <a:t>анализ других алгоритмов и применение </a:t>
            </a:r>
            <a:r>
              <a:rPr lang="en-US" sz="1400" dirty="0"/>
              <a:t>DL</a:t>
            </a:r>
            <a:endParaRPr lang="ru-RU" sz="1400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1"/>
          </p:nvPr>
        </p:nvSpPr>
        <p:spPr>
          <a:xfrm>
            <a:off x="148569" y="3685140"/>
            <a:ext cx="1870583" cy="1025152"/>
          </a:xfrm>
        </p:spPr>
        <p:txBody>
          <a:bodyPr/>
          <a:lstStyle/>
          <a:p>
            <a:pPr algn="ctr"/>
            <a:r>
              <a:rPr lang="ru-RU" sz="1400" dirty="0"/>
              <a:t>Улучшение пользовательского интерфейса в связи с обратной связью пользователей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/>
          </p:nvPr>
        </p:nvSpPr>
        <p:spPr>
          <a:xfrm>
            <a:off x="184722" y="2302928"/>
            <a:ext cx="1759135" cy="1043376"/>
          </a:xfrm>
        </p:spPr>
        <p:txBody>
          <a:bodyPr/>
          <a:lstStyle/>
          <a:p>
            <a:pPr algn="ctr"/>
            <a:r>
              <a:rPr lang="ru-RU" sz="1400" dirty="0"/>
              <a:t>Увеличение количества тренировочных данных</a:t>
            </a:r>
          </a:p>
        </p:txBody>
      </p:sp>
      <p:sp>
        <p:nvSpPr>
          <p:cNvPr id="8" name="Google Shape;663;p32"/>
          <p:cNvSpPr/>
          <p:nvPr/>
        </p:nvSpPr>
        <p:spPr>
          <a:xfrm>
            <a:off x="2593654" y="1491630"/>
            <a:ext cx="3872875" cy="3411500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64;p32"/>
          <p:cNvSpPr/>
          <p:nvPr/>
        </p:nvSpPr>
        <p:spPr>
          <a:xfrm>
            <a:off x="2894579" y="1777716"/>
            <a:ext cx="3314397" cy="858186"/>
          </a:xfrm>
          <a:prstGeom prst="rect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65;p32"/>
          <p:cNvSpPr/>
          <p:nvPr/>
        </p:nvSpPr>
        <p:spPr>
          <a:xfrm>
            <a:off x="2898829" y="2750116"/>
            <a:ext cx="853514" cy="858186"/>
          </a:xfrm>
          <a:prstGeom prst="rect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666;p32"/>
          <p:cNvSpPr/>
          <p:nvPr/>
        </p:nvSpPr>
        <p:spPr>
          <a:xfrm>
            <a:off x="3837016" y="2759173"/>
            <a:ext cx="2373472" cy="858186"/>
          </a:xfrm>
          <a:prstGeom prst="rect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667;p32"/>
          <p:cNvGrpSpPr/>
          <p:nvPr/>
        </p:nvGrpSpPr>
        <p:grpSpPr>
          <a:xfrm>
            <a:off x="2898850" y="3722516"/>
            <a:ext cx="3310510" cy="371362"/>
            <a:chOff x="1071175" y="3688175"/>
            <a:chExt cx="3257200" cy="379200"/>
          </a:xfrm>
        </p:grpSpPr>
        <p:sp>
          <p:nvSpPr>
            <p:cNvPr id="13" name="Google Shape;668;p32"/>
            <p:cNvSpPr/>
            <p:nvPr/>
          </p:nvSpPr>
          <p:spPr>
            <a:xfrm>
              <a:off x="1071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69;p32"/>
            <p:cNvSpPr/>
            <p:nvPr/>
          </p:nvSpPr>
          <p:spPr>
            <a:xfrm>
              <a:off x="15474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70;p32"/>
            <p:cNvSpPr/>
            <p:nvPr/>
          </p:nvSpPr>
          <p:spPr>
            <a:xfrm>
              <a:off x="20236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71;p32"/>
            <p:cNvSpPr/>
            <p:nvPr/>
          </p:nvSpPr>
          <p:spPr>
            <a:xfrm>
              <a:off x="24999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72;p32"/>
            <p:cNvSpPr/>
            <p:nvPr/>
          </p:nvSpPr>
          <p:spPr>
            <a:xfrm>
              <a:off x="2976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73;p32"/>
            <p:cNvSpPr/>
            <p:nvPr/>
          </p:nvSpPr>
          <p:spPr>
            <a:xfrm>
              <a:off x="3446838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74;p32"/>
            <p:cNvSpPr/>
            <p:nvPr/>
          </p:nvSpPr>
          <p:spPr>
            <a:xfrm>
              <a:off x="39230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0" name="Google Shape;675;p32"/>
          <p:cNvCxnSpPr/>
          <p:nvPr/>
        </p:nvCxnSpPr>
        <p:spPr>
          <a:xfrm>
            <a:off x="2913629" y="1796766"/>
            <a:ext cx="3296859" cy="820873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676;p32"/>
          <p:cNvCxnSpPr/>
          <p:nvPr/>
        </p:nvCxnSpPr>
        <p:spPr>
          <a:xfrm flipV="1">
            <a:off x="2923154" y="2636007"/>
            <a:ext cx="3281549" cy="18009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677;p32"/>
          <p:cNvCxnSpPr/>
          <p:nvPr/>
        </p:nvCxnSpPr>
        <p:spPr>
          <a:xfrm>
            <a:off x="2901529" y="2901666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678;p32"/>
          <p:cNvCxnSpPr/>
          <p:nvPr/>
        </p:nvCxnSpPr>
        <p:spPr>
          <a:xfrm>
            <a:off x="2901529" y="3006441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679;p32"/>
          <p:cNvCxnSpPr/>
          <p:nvPr/>
        </p:nvCxnSpPr>
        <p:spPr>
          <a:xfrm>
            <a:off x="2901529" y="3106466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680;p32"/>
          <p:cNvCxnSpPr/>
          <p:nvPr/>
        </p:nvCxnSpPr>
        <p:spPr>
          <a:xfrm>
            <a:off x="2901529" y="3188266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681;p32"/>
          <p:cNvCxnSpPr/>
          <p:nvPr/>
        </p:nvCxnSpPr>
        <p:spPr>
          <a:xfrm>
            <a:off x="2901529" y="3273991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682;p32"/>
          <p:cNvCxnSpPr/>
          <p:nvPr/>
        </p:nvCxnSpPr>
        <p:spPr>
          <a:xfrm>
            <a:off x="2901529" y="3354941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683;p32"/>
          <p:cNvCxnSpPr/>
          <p:nvPr/>
        </p:nvCxnSpPr>
        <p:spPr>
          <a:xfrm>
            <a:off x="2901529" y="3426391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684;p32"/>
          <p:cNvCxnSpPr/>
          <p:nvPr/>
        </p:nvCxnSpPr>
        <p:spPr>
          <a:xfrm>
            <a:off x="2901529" y="3507216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685;p32"/>
          <p:cNvCxnSpPr/>
          <p:nvPr/>
        </p:nvCxnSpPr>
        <p:spPr>
          <a:xfrm>
            <a:off x="2894579" y="2824616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690;p32"/>
          <p:cNvCxnSpPr/>
          <p:nvPr/>
        </p:nvCxnSpPr>
        <p:spPr>
          <a:xfrm>
            <a:off x="1820529" y="2824616"/>
            <a:ext cx="1061301" cy="427183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691;p32"/>
          <p:cNvCxnSpPr>
            <a:endCxn id="15" idx="1"/>
          </p:cNvCxnSpPr>
          <p:nvPr/>
        </p:nvCxnSpPr>
        <p:spPr>
          <a:xfrm flipV="1">
            <a:off x="1896722" y="3908197"/>
            <a:ext cx="1970217" cy="289519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692;p32"/>
          <p:cNvCxnSpPr>
            <a:stCxn id="9" idx="3"/>
          </p:cNvCxnSpPr>
          <p:nvPr/>
        </p:nvCxnSpPr>
        <p:spPr>
          <a:xfrm>
            <a:off x="6208976" y="2206809"/>
            <a:ext cx="1245820" cy="119656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701420A-1989-9335-5E0F-F237C7477F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61025" t="40200" r="24800" b="52800"/>
          <a:stretch/>
        </p:blipFill>
        <p:spPr>
          <a:xfrm>
            <a:off x="0" y="70449"/>
            <a:ext cx="2394324" cy="665090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1946F6C1-E119-F0FC-3857-2F1E6FCFB5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268293"/>
            <a:ext cx="1872208" cy="252400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5041A07D-DE68-658A-C984-9496B2EE95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112" t="22400" r="2350" b="72000"/>
          <a:stretch/>
        </p:blipFill>
        <p:spPr>
          <a:xfrm>
            <a:off x="7092280" y="0"/>
            <a:ext cx="2018152" cy="69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005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Скругленный прямоугольник 11">
            <a:extLst>
              <a:ext uri="{FF2B5EF4-FFF2-40B4-BE49-F238E27FC236}">
                <a16:creationId xmlns:a16="http://schemas.microsoft.com/office/drawing/2014/main" id="{7622F871-8847-440C-989D-3B5F5E074F42}"/>
              </a:ext>
            </a:extLst>
          </p:cNvPr>
          <p:cNvSpPr/>
          <p:nvPr/>
        </p:nvSpPr>
        <p:spPr>
          <a:xfrm>
            <a:off x="5885580" y="1299190"/>
            <a:ext cx="2952328" cy="1961615"/>
          </a:xfrm>
          <a:prstGeom prst="roundRect">
            <a:avLst>
              <a:gd name="adj" fmla="val 4460"/>
            </a:avLst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2448272" y="163503"/>
            <a:ext cx="34373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DF49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Юридический помощник</a:t>
            </a:r>
          </a:p>
          <a:p>
            <a:pPr algn="r"/>
            <a:r>
              <a:rPr lang="ru-RU" sz="2000" b="1" dirty="0">
                <a:solidFill>
                  <a:srgbClr val="DF49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Для проверки НПА</a:t>
            </a:r>
          </a:p>
        </p:txBody>
      </p:sp>
      <p:pic>
        <p:nvPicPr>
          <p:cNvPr id="4108" name="Picture 12" descr="Министерство науки и высшего образования Российской Федерациилоготип">
            <a:extLst>
              <a:ext uri="{FF2B5EF4-FFF2-40B4-BE49-F238E27FC236}">
                <a16:creationId xmlns:a16="http://schemas.microsoft.com/office/drawing/2014/main" id="{E8CB0E56-B8E4-3BEF-53EE-5E140A6E6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7668" y="1559916"/>
            <a:ext cx="1368152" cy="1440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A9A3A23-377F-6BA1-04FD-58F9E589E728}"/>
              </a:ext>
            </a:extLst>
          </p:cNvPr>
          <p:cNvSpPr txBox="1"/>
          <p:nvPr/>
        </p:nvSpPr>
        <p:spPr>
          <a:xfrm>
            <a:off x="177900" y="1299190"/>
            <a:ext cx="543609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  <a:latin typeface="IBM Plex Sans" panose="020B0503050203000203" pitchFamily="34" charset="0"/>
              </a:rPr>
              <a:t>П</a:t>
            </a:r>
            <a:r>
              <a:rPr lang="ru-RU" b="0" i="0" dirty="0">
                <a:solidFill>
                  <a:schemeClr val="bg1">
                    <a:lumMod val="85000"/>
                  </a:schemeClr>
                </a:solidFill>
                <a:effectLst/>
                <a:latin typeface="IBM Plex Sans" panose="020B0503050203000203" pitchFamily="34" charset="0"/>
              </a:rPr>
              <a:t>ри помощи методов искусственного интеллекта предстоит найти и разработать подходящую модель, осуществляющую классификацию абзацев текста нормативных правовых актов (НПА)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0EA4DC7-0BC3-8751-DD8A-CDE121A44E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61025" t="40200" r="24800" b="52800"/>
          <a:stretch/>
        </p:blipFill>
        <p:spPr>
          <a:xfrm>
            <a:off x="0" y="70449"/>
            <a:ext cx="2394324" cy="66509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F5B6476-EC04-025F-D5C3-CE5D3ED4E7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512" y="268293"/>
            <a:ext cx="1872208" cy="2524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D9489AD8-4016-FEDA-7DA7-D99B1DE80F7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1112" t="22400" r="2350" b="72000"/>
          <a:stretch/>
        </p:blipFill>
        <p:spPr>
          <a:xfrm>
            <a:off x="7092280" y="0"/>
            <a:ext cx="2018152" cy="69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050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255568" y="596642"/>
            <a:ext cx="3888432" cy="896270"/>
          </a:xfrm>
        </p:spPr>
        <p:txBody>
          <a:bodyPr/>
          <a:lstStyle/>
          <a:p>
            <a:r>
              <a:rPr lang="ru-RU" sz="2800" b="1" dirty="0">
                <a:solidFill>
                  <a:schemeClr val="bg1">
                    <a:lumMod val="95000"/>
                  </a:schemeClr>
                </a:solidFill>
              </a:rPr>
              <a:t>Цели проекта</a:t>
            </a:r>
            <a:endParaRPr lang="ru-RU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>
          <a:xfrm>
            <a:off x="5145661" y="1350194"/>
            <a:ext cx="3888432" cy="2248885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Создание эффективного алгоритма</a:t>
            </a:r>
            <a:r>
              <a:rPr lang="en-US" dirty="0"/>
              <a:t> ML</a:t>
            </a:r>
            <a:r>
              <a:rPr lang="ru-RU" dirty="0"/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Создание удобного для работы веб-интерфейса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Как итог, автоматизация рутинной задачи, увеличение эффективности работы</a:t>
            </a:r>
          </a:p>
          <a:p>
            <a:pPr algn="l"/>
            <a:endParaRPr lang="ru-RU" dirty="0"/>
          </a:p>
        </p:txBody>
      </p:sp>
      <p:sp>
        <p:nvSpPr>
          <p:cNvPr id="96" name="Google Shape;663;p32">
            <a:extLst>
              <a:ext uri="{FF2B5EF4-FFF2-40B4-BE49-F238E27FC236}">
                <a16:creationId xmlns:a16="http://schemas.microsoft.com/office/drawing/2014/main" id="{588B7582-C2AC-BFDC-46E6-B51EFD57D264}"/>
              </a:ext>
            </a:extLst>
          </p:cNvPr>
          <p:cNvSpPr/>
          <p:nvPr/>
        </p:nvSpPr>
        <p:spPr>
          <a:xfrm>
            <a:off x="755576" y="1059582"/>
            <a:ext cx="3744416" cy="321791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664;p32">
            <a:extLst>
              <a:ext uri="{FF2B5EF4-FFF2-40B4-BE49-F238E27FC236}">
                <a16:creationId xmlns:a16="http://schemas.microsoft.com/office/drawing/2014/main" id="{916EA9CB-FF23-2946-B1F2-3D599CDF3A01}"/>
              </a:ext>
            </a:extLst>
          </p:cNvPr>
          <p:cNvSpPr/>
          <p:nvPr/>
        </p:nvSpPr>
        <p:spPr>
          <a:xfrm>
            <a:off x="970585" y="1275606"/>
            <a:ext cx="3314397" cy="931203"/>
          </a:xfrm>
          <a:prstGeom prst="rect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2" name="Google Shape;675;p32">
            <a:extLst>
              <a:ext uri="{FF2B5EF4-FFF2-40B4-BE49-F238E27FC236}">
                <a16:creationId xmlns:a16="http://schemas.microsoft.com/office/drawing/2014/main" id="{E32CAC1F-9C83-716F-24CE-3B4270F668C7}"/>
              </a:ext>
            </a:extLst>
          </p:cNvPr>
          <p:cNvCxnSpPr>
            <a:cxnSpLocks/>
          </p:cNvCxnSpPr>
          <p:nvPr/>
        </p:nvCxnSpPr>
        <p:spPr>
          <a:xfrm>
            <a:off x="1025577" y="1275606"/>
            <a:ext cx="3259405" cy="931203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" name="Google Shape;666;p32">
            <a:extLst>
              <a:ext uri="{FF2B5EF4-FFF2-40B4-BE49-F238E27FC236}">
                <a16:creationId xmlns:a16="http://schemas.microsoft.com/office/drawing/2014/main" id="{9C1DCCFF-D0C4-CA35-7A66-F3F2F0EBA24B}"/>
              </a:ext>
            </a:extLst>
          </p:cNvPr>
          <p:cNvSpPr/>
          <p:nvPr/>
        </p:nvSpPr>
        <p:spPr>
          <a:xfrm>
            <a:off x="1945420" y="2239448"/>
            <a:ext cx="2339562" cy="858186"/>
          </a:xfrm>
          <a:prstGeom prst="rect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" name="Google Shape;667;p32">
            <a:extLst>
              <a:ext uri="{FF2B5EF4-FFF2-40B4-BE49-F238E27FC236}">
                <a16:creationId xmlns:a16="http://schemas.microsoft.com/office/drawing/2014/main" id="{77171C2F-B788-55D4-72D2-59394937A5F5}"/>
              </a:ext>
            </a:extLst>
          </p:cNvPr>
          <p:cNvGrpSpPr/>
          <p:nvPr/>
        </p:nvGrpSpPr>
        <p:grpSpPr>
          <a:xfrm>
            <a:off x="1000024" y="3122803"/>
            <a:ext cx="3310510" cy="371362"/>
            <a:chOff x="1071175" y="3688175"/>
            <a:chExt cx="3257200" cy="379200"/>
          </a:xfrm>
        </p:grpSpPr>
        <p:sp>
          <p:nvSpPr>
            <p:cNvPr id="157" name="Google Shape;668;p32">
              <a:extLst>
                <a:ext uri="{FF2B5EF4-FFF2-40B4-BE49-F238E27FC236}">
                  <a16:creationId xmlns:a16="http://schemas.microsoft.com/office/drawing/2014/main" id="{688CEA55-DD30-8247-E043-2B3E7E5C6B05}"/>
                </a:ext>
              </a:extLst>
            </p:cNvPr>
            <p:cNvSpPr/>
            <p:nvPr/>
          </p:nvSpPr>
          <p:spPr>
            <a:xfrm>
              <a:off x="1071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69;p32">
              <a:extLst>
                <a:ext uri="{FF2B5EF4-FFF2-40B4-BE49-F238E27FC236}">
                  <a16:creationId xmlns:a16="http://schemas.microsoft.com/office/drawing/2014/main" id="{FCB2B9F4-F9D9-95F5-4D1E-C373AB9C98DC}"/>
                </a:ext>
              </a:extLst>
            </p:cNvPr>
            <p:cNvSpPr/>
            <p:nvPr/>
          </p:nvSpPr>
          <p:spPr>
            <a:xfrm>
              <a:off x="15474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70;p32">
              <a:extLst>
                <a:ext uri="{FF2B5EF4-FFF2-40B4-BE49-F238E27FC236}">
                  <a16:creationId xmlns:a16="http://schemas.microsoft.com/office/drawing/2014/main" id="{509A6BCA-E09C-4111-FD49-9AD5F44FA9D5}"/>
                </a:ext>
              </a:extLst>
            </p:cNvPr>
            <p:cNvSpPr/>
            <p:nvPr/>
          </p:nvSpPr>
          <p:spPr>
            <a:xfrm>
              <a:off x="20236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71;p32">
              <a:extLst>
                <a:ext uri="{FF2B5EF4-FFF2-40B4-BE49-F238E27FC236}">
                  <a16:creationId xmlns:a16="http://schemas.microsoft.com/office/drawing/2014/main" id="{56FFCF9C-D7FF-45AE-E62D-ECD772ACA0DB}"/>
                </a:ext>
              </a:extLst>
            </p:cNvPr>
            <p:cNvSpPr/>
            <p:nvPr/>
          </p:nvSpPr>
          <p:spPr>
            <a:xfrm>
              <a:off x="24999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72;p32">
              <a:extLst>
                <a:ext uri="{FF2B5EF4-FFF2-40B4-BE49-F238E27FC236}">
                  <a16:creationId xmlns:a16="http://schemas.microsoft.com/office/drawing/2014/main" id="{1C0AE540-4600-BDD3-6EF0-CAC8BD7FCC10}"/>
                </a:ext>
              </a:extLst>
            </p:cNvPr>
            <p:cNvSpPr/>
            <p:nvPr/>
          </p:nvSpPr>
          <p:spPr>
            <a:xfrm>
              <a:off x="2976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73;p32">
              <a:extLst>
                <a:ext uri="{FF2B5EF4-FFF2-40B4-BE49-F238E27FC236}">
                  <a16:creationId xmlns:a16="http://schemas.microsoft.com/office/drawing/2014/main" id="{0E0FB877-7B35-0A2B-5B3C-F2E1830B6CEF}"/>
                </a:ext>
              </a:extLst>
            </p:cNvPr>
            <p:cNvSpPr/>
            <p:nvPr/>
          </p:nvSpPr>
          <p:spPr>
            <a:xfrm>
              <a:off x="3446838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74;p32">
              <a:extLst>
                <a:ext uri="{FF2B5EF4-FFF2-40B4-BE49-F238E27FC236}">
                  <a16:creationId xmlns:a16="http://schemas.microsoft.com/office/drawing/2014/main" id="{C44B046F-2338-0C98-7AF4-488C5D0DC43E}"/>
                </a:ext>
              </a:extLst>
            </p:cNvPr>
            <p:cNvSpPr/>
            <p:nvPr/>
          </p:nvSpPr>
          <p:spPr>
            <a:xfrm>
              <a:off x="39230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FF51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64" name="Google Shape;681;p32">
            <a:extLst>
              <a:ext uri="{FF2B5EF4-FFF2-40B4-BE49-F238E27FC236}">
                <a16:creationId xmlns:a16="http://schemas.microsoft.com/office/drawing/2014/main" id="{F2770C27-701C-33C5-6478-A35167B9FD6C}"/>
              </a:ext>
            </a:extLst>
          </p:cNvPr>
          <p:cNvCxnSpPr/>
          <p:nvPr/>
        </p:nvCxnSpPr>
        <p:spPr>
          <a:xfrm>
            <a:off x="1025577" y="2571750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" name="Google Shape;681;p32">
            <a:extLst>
              <a:ext uri="{FF2B5EF4-FFF2-40B4-BE49-F238E27FC236}">
                <a16:creationId xmlns:a16="http://schemas.microsoft.com/office/drawing/2014/main" id="{F64E5B8A-554C-505C-D97E-7B16539EA2BE}"/>
              </a:ext>
            </a:extLst>
          </p:cNvPr>
          <p:cNvCxnSpPr/>
          <p:nvPr/>
        </p:nvCxnSpPr>
        <p:spPr>
          <a:xfrm>
            <a:off x="1000024" y="2427734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" name="Google Shape;681;p32">
            <a:extLst>
              <a:ext uri="{FF2B5EF4-FFF2-40B4-BE49-F238E27FC236}">
                <a16:creationId xmlns:a16="http://schemas.microsoft.com/office/drawing/2014/main" id="{910626D0-CFA4-932B-529F-E61695ABE442}"/>
              </a:ext>
            </a:extLst>
          </p:cNvPr>
          <p:cNvCxnSpPr/>
          <p:nvPr/>
        </p:nvCxnSpPr>
        <p:spPr>
          <a:xfrm>
            <a:off x="1047498" y="2715766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" name="Google Shape;681;p32">
            <a:extLst>
              <a:ext uri="{FF2B5EF4-FFF2-40B4-BE49-F238E27FC236}">
                <a16:creationId xmlns:a16="http://schemas.microsoft.com/office/drawing/2014/main" id="{E37C78DB-2216-1AAF-BA6A-871795923F39}"/>
              </a:ext>
            </a:extLst>
          </p:cNvPr>
          <p:cNvCxnSpPr/>
          <p:nvPr/>
        </p:nvCxnSpPr>
        <p:spPr>
          <a:xfrm>
            <a:off x="1059817" y="2931790"/>
            <a:ext cx="848504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8" name="Рисунок 167">
            <a:extLst>
              <a:ext uri="{FF2B5EF4-FFF2-40B4-BE49-F238E27FC236}">
                <a16:creationId xmlns:a16="http://schemas.microsoft.com/office/drawing/2014/main" id="{F825411C-3FFC-7FC1-FEBE-93D3B40BB1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61025" t="40200" r="24800" b="52800"/>
          <a:stretch/>
        </p:blipFill>
        <p:spPr>
          <a:xfrm>
            <a:off x="0" y="70449"/>
            <a:ext cx="2394324" cy="665090"/>
          </a:xfrm>
          <a:prstGeom prst="rect">
            <a:avLst/>
          </a:prstGeom>
        </p:spPr>
      </p:pic>
      <p:pic>
        <p:nvPicPr>
          <p:cNvPr id="169" name="Рисунок 168">
            <a:extLst>
              <a:ext uri="{FF2B5EF4-FFF2-40B4-BE49-F238E27FC236}">
                <a16:creationId xmlns:a16="http://schemas.microsoft.com/office/drawing/2014/main" id="{7F121A1C-7E4D-1DF3-B558-2669CAFEE4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268293"/>
            <a:ext cx="1872208" cy="252400"/>
          </a:xfrm>
          <a:prstGeom prst="rect">
            <a:avLst/>
          </a:prstGeom>
        </p:spPr>
      </p:pic>
      <p:pic>
        <p:nvPicPr>
          <p:cNvPr id="170" name="Рисунок 169">
            <a:extLst>
              <a:ext uri="{FF2B5EF4-FFF2-40B4-BE49-F238E27FC236}">
                <a16:creationId xmlns:a16="http://schemas.microsoft.com/office/drawing/2014/main" id="{B04DF22A-D45C-D96B-1072-724EF03D14E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112" t="22400" r="2350" b="72000"/>
          <a:stretch/>
        </p:blipFill>
        <p:spPr>
          <a:xfrm>
            <a:off x="7092280" y="0"/>
            <a:ext cx="2018152" cy="69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203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11760" y="123478"/>
            <a:ext cx="4320480" cy="576000"/>
          </a:xfrm>
        </p:spPr>
        <p:txBody>
          <a:bodyPr/>
          <a:lstStyle/>
          <a:p>
            <a:r>
              <a:rPr lang="ru-RU" sz="2800" b="1" dirty="0">
                <a:solidFill>
                  <a:schemeClr val="bg1">
                    <a:lumMod val="95000"/>
                  </a:schemeClr>
                </a:solidFill>
              </a:rPr>
              <a:t>Задачи проекта</a:t>
            </a:r>
            <a:endParaRPr lang="ru-RU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Нахождение оптимального алгоритма </a:t>
            </a:r>
            <a:r>
              <a:rPr lang="en-US" dirty="0"/>
              <a:t>ML </a:t>
            </a:r>
            <a:endParaRPr lang="ru-RU" dirty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3"/>
          </p:nvPr>
        </p:nvSpPr>
        <p:spPr>
          <a:xfrm>
            <a:off x="971552" y="3442692"/>
            <a:ext cx="1439863" cy="576263"/>
          </a:xfrm>
        </p:spPr>
        <p:txBody>
          <a:bodyPr/>
          <a:lstStyle/>
          <a:p>
            <a:r>
              <a:rPr lang="ru-RU" dirty="0"/>
              <a:t>Тренировка алгоритма</a:t>
            </a:r>
            <a:br>
              <a:rPr lang="ru-RU" dirty="0"/>
            </a:br>
            <a:endParaRPr lang="ru-RU" dirty="0"/>
          </a:p>
        </p:txBody>
      </p:sp>
      <p:sp>
        <p:nvSpPr>
          <p:cNvPr id="9" name="Текст 2"/>
          <p:cNvSpPr>
            <a:spLocks noGrp="1"/>
          </p:cNvSpPr>
          <p:nvPr>
            <p:ph type="body" sz="quarter" idx="10"/>
          </p:nvPr>
        </p:nvSpPr>
        <p:spPr>
          <a:xfrm>
            <a:off x="3751629" y="2715766"/>
            <a:ext cx="1439863" cy="576262"/>
          </a:xfrm>
        </p:spPr>
        <p:txBody>
          <a:bodyPr/>
          <a:lstStyle/>
          <a:p>
            <a:r>
              <a:rPr lang="ru-RU" dirty="0"/>
              <a:t>Создание веб-интерфейса</a:t>
            </a:r>
          </a:p>
        </p:txBody>
      </p:sp>
      <p:sp>
        <p:nvSpPr>
          <p:cNvPr id="10" name="Текст 2"/>
          <p:cNvSpPr>
            <a:spLocks noGrp="1"/>
          </p:cNvSpPr>
          <p:nvPr>
            <p:ph type="body" sz="quarter" idx="10"/>
          </p:nvPr>
        </p:nvSpPr>
        <p:spPr>
          <a:xfrm>
            <a:off x="6712396" y="3003897"/>
            <a:ext cx="1439863" cy="576262"/>
          </a:xfrm>
        </p:spPr>
        <p:txBody>
          <a:bodyPr/>
          <a:lstStyle/>
          <a:p>
            <a:r>
              <a:rPr lang="ru-RU" dirty="0"/>
              <a:t>Автоматизация работы </a:t>
            </a:r>
            <a:br>
              <a:rPr lang="ru-RU" dirty="0"/>
            </a:br>
            <a:endParaRPr lang="ru-RU" dirty="0"/>
          </a:p>
        </p:txBody>
      </p:sp>
      <p:sp>
        <p:nvSpPr>
          <p:cNvPr id="11" name="Текст 5"/>
          <p:cNvSpPr>
            <a:spLocks noGrp="1"/>
          </p:cNvSpPr>
          <p:nvPr>
            <p:ph type="body" sz="quarter" idx="13"/>
          </p:nvPr>
        </p:nvSpPr>
        <p:spPr>
          <a:xfrm>
            <a:off x="3751629" y="3435846"/>
            <a:ext cx="1439863" cy="576263"/>
          </a:xfrm>
        </p:spPr>
        <p:txBody>
          <a:bodyPr/>
          <a:lstStyle/>
          <a:p>
            <a:r>
              <a:rPr lang="ru-RU" dirty="0"/>
              <a:t>Удобного для пользователя </a:t>
            </a:r>
          </a:p>
        </p:txBody>
      </p:sp>
      <p:sp>
        <p:nvSpPr>
          <p:cNvPr id="13" name="Google Shape;278;p23"/>
          <p:cNvSpPr/>
          <p:nvPr/>
        </p:nvSpPr>
        <p:spPr>
          <a:xfrm>
            <a:off x="1187624" y="1642203"/>
            <a:ext cx="994973" cy="83044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80;p23"/>
          <p:cNvSpPr/>
          <p:nvPr/>
        </p:nvSpPr>
        <p:spPr>
          <a:xfrm>
            <a:off x="3993019" y="1660263"/>
            <a:ext cx="994978" cy="830447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105" y="12404"/>
                </a:lnTo>
                <a:lnTo>
                  <a:pt x="198105" y="134142"/>
                </a:lnTo>
                <a:cubicBezTo>
                  <a:pt x="198105" y="134854"/>
                  <a:pt x="197804" y="135155"/>
                  <a:pt x="197092" y="135155"/>
                </a:cubicBezTo>
                <a:lnTo>
                  <a:pt x="12295" y="135155"/>
                </a:lnTo>
                <a:cubicBezTo>
                  <a:pt x="11583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44" y="163550"/>
                  <a:pt x="61280" y="166014"/>
                  <a:pt x="61280" y="169190"/>
                </a:cubicBezTo>
                <a:cubicBezTo>
                  <a:pt x="61280" y="172366"/>
                  <a:pt x="63744" y="174831"/>
                  <a:pt x="66921" y="174831"/>
                </a:cubicBezTo>
                <a:lnTo>
                  <a:pt x="142466" y="174831"/>
                </a:lnTo>
                <a:cubicBezTo>
                  <a:pt x="145642" y="174831"/>
                  <a:pt x="148216" y="172366"/>
                  <a:pt x="148216" y="169190"/>
                </a:cubicBezTo>
                <a:cubicBezTo>
                  <a:pt x="148216" y="166014"/>
                  <a:pt x="145642" y="163550"/>
                  <a:pt x="142466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92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37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84;p23"/>
          <p:cNvSpPr/>
          <p:nvPr/>
        </p:nvSpPr>
        <p:spPr>
          <a:xfrm>
            <a:off x="6798419" y="1635646"/>
            <a:ext cx="1002833" cy="837003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6996;p50"/>
          <p:cNvGrpSpPr/>
          <p:nvPr/>
        </p:nvGrpSpPr>
        <p:grpSpPr>
          <a:xfrm>
            <a:off x="1511775" y="1825619"/>
            <a:ext cx="346667" cy="333257"/>
            <a:chOff x="-31889075" y="2658950"/>
            <a:chExt cx="302475" cy="290775"/>
          </a:xfrm>
          <a:solidFill>
            <a:schemeClr val="bg1"/>
          </a:solidFill>
        </p:grpSpPr>
        <p:sp>
          <p:nvSpPr>
            <p:cNvPr id="17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6996;p50"/>
          <p:cNvGrpSpPr/>
          <p:nvPr/>
        </p:nvGrpSpPr>
        <p:grpSpPr>
          <a:xfrm>
            <a:off x="4325776" y="1825619"/>
            <a:ext cx="346667" cy="333257"/>
            <a:chOff x="-31889075" y="2658950"/>
            <a:chExt cx="302475" cy="290775"/>
          </a:xfrm>
          <a:solidFill>
            <a:schemeClr val="bg1"/>
          </a:solidFill>
        </p:grpSpPr>
        <p:sp>
          <p:nvSpPr>
            <p:cNvPr id="20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6996;p50"/>
          <p:cNvGrpSpPr/>
          <p:nvPr/>
        </p:nvGrpSpPr>
        <p:grpSpPr>
          <a:xfrm>
            <a:off x="7126501" y="1825618"/>
            <a:ext cx="346667" cy="333257"/>
            <a:chOff x="-31889075" y="2658950"/>
            <a:chExt cx="302475" cy="290775"/>
          </a:xfrm>
          <a:solidFill>
            <a:schemeClr val="bg1"/>
          </a:solidFill>
        </p:grpSpPr>
        <p:sp>
          <p:nvSpPr>
            <p:cNvPr id="23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7E39674-2E0A-E42B-70D4-3AFB8078E6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61025" t="40200" r="24800" b="52800"/>
          <a:stretch/>
        </p:blipFill>
        <p:spPr>
          <a:xfrm>
            <a:off x="0" y="70449"/>
            <a:ext cx="2394324" cy="6650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AC6BB31-2AE0-A1F5-7FB2-9A26B3EFD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268293"/>
            <a:ext cx="1872208" cy="2524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37B3148-2B34-8BCB-A6E3-A99416A227A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112" t="22400" r="2350" b="72000"/>
          <a:stretch/>
        </p:blipFill>
        <p:spPr>
          <a:xfrm>
            <a:off x="7092280" y="0"/>
            <a:ext cx="2018152" cy="69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29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98">
            <a:extLst>
              <a:ext uri="{FF2B5EF4-FFF2-40B4-BE49-F238E27FC236}">
                <a16:creationId xmlns:a16="http://schemas.microsoft.com/office/drawing/2014/main" id="{63523B60-22FA-5F29-B995-DBF94C5874AA}"/>
              </a:ext>
            </a:extLst>
          </p:cNvPr>
          <p:cNvSpPr txBox="1"/>
          <p:nvPr/>
        </p:nvSpPr>
        <p:spPr>
          <a:xfrm>
            <a:off x="-189284" y="1155984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92D050"/>
                </a:solidFill>
              </a:rPr>
              <a:t>АКТУАЛЬНОСТЬ</a:t>
            </a:r>
            <a:endParaRPr lang="ru-RU" sz="1800" b="1" dirty="0">
              <a:solidFill>
                <a:srgbClr val="92D050"/>
              </a:solidFill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537D32D-ACF3-5D9D-AB41-2CA2649A5361}"/>
              </a:ext>
            </a:extLst>
          </p:cNvPr>
          <p:cNvSpPr txBox="1"/>
          <p:nvPr/>
        </p:nvSpPr>
        <p:spPr>
          <a:xfrm>
            <a:off x="-125784" y="1892049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solidFill>
                  <a:srgbClr val="92D050"/>
                </a:solidFill>
              </a:rPr>
              <a:t>Увеличение эффективности работы сотрудников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E08C356C-0ABB-4C6C-F17F-9821F48ED101}"/>
              </a:ext>
            </a:extLst>
          </p:cNvPr>
          <p:cNvSpPr txBox="1"/>
          <p:nvPr/>
        </p:nvSpPr>
        <p:spPr>
          <a:xfrm>
            <a:off x="323528" y="3329960"/>
            <a:ext cx="36496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solidFill>
                  <a:srgbClr val="92D050"/>
                </a:solidFill>
              </a:rPr>
              <a:t>Автоматизация повседневных задач</a:t>
            </a:r>
            <a:br>
              <a:rPr lang="ru-RU" sz="1800" dirty="0">
                <a:solidFill>
                  <a:srgbClr val="92D050"/>
                </a:solidFill>
              </a:rPr>
            </a:br>
            <a:endParaRPr lang="ru-RU" sz="1800" dirty="0">
              <a:solidFill>
                <a:srgbClr val="92D050"/>
              </a:solidFill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9F2C5AA-F70E-1332-C5C7-04E19B639E68}"/>
              </a:ext>
            </a:extLst>
          </p:cNvPr>
          <p:cNvSpPr txBox="1"/>
          <p:nvPr/>
        </p:nvSpPr>
        <p:spPr>
          <a:xfrm>
            <a:off x="5580112" y="1094429"/>
            <a:ext cx="4699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FF0000"/>
                </a:solidFill>
              </a:rPr>
              <a:t>ПРОБЛЕМАТИКА</a:t>
            </a:r>
            <a:endParaRPr lang="ru-RU" sz="2800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0B186E54-9655-2BC7-45D0-B46707BE53DE}"/>
              </a:ext>
            </a:extLst>
          </p:cNvPr>
          <p:cNvSpPr txBox="1"/>
          <p:nvPr/>
        </p:nvSpPr>
        <p:spPr>
          <a:xfrm>
            <a:off x="5268802" y="1925419"/>
            <a:ext cx="35511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 err="1">
                <a:solidFill>
                  <a:srgbClr val="DF4949"/>
                </a:solidFill>
              </a:rPr>
              <a:t>Дибаланс</a:t>
            </a:r>
            <a:r>
              <a:rPr lang="ru-RU" sz="1800" dirty="0">
                <a:solidFill>
                  <a:srgbClr val="DF4949"/>
                </a:solidFill>
              </a:rPr>
              <a:t> классов в исходных данных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DF8782D3-D062-AA01-9681-9797D74D283F}"/>
              </a:ext>
            </a:extLst>
          </p:cNvPr>
          <p:cNvSpPr txBox="1"/>
          <p:nvPr/>
        </p:nvSpPr>
        <p:spPr>
          <a:xfrm>
            <a:off x="4944767" y="3357920"/>
            <a:ext cx="419923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rgbClr val="DF4949"/>
                </a:solidFill>
              </a:rPr>
              <a:t>Решение задачи много классовой классификации абзацев</a:t>
            </a:r>
            <a:br>
              <a:rPr lang="ru-RU" dirty="0">
                <a:solidFill>
                  <a:srgbClr val="DF4949"/>
                </a:solidFill>
              </a:rPr>
            </a:br>
            <a:endParaRPr lang="ru-RU" dirty="0">
              <a:solidFill>
                <a:srgbClr val="DF4949"/>
              </a:solidFill>
            </a:endParaRPr>
          </a:p>
        </p:txBody>
      </p:sp>
      <p:pic>
        <p:nvPicPr>
          <p:cNvPr id="110" name="Рисунок 109">
            <a:extLst>
              <a:ext uri="{FF2B5EF4-FFF2-40B4-BE49-F238E27FC236}">
                <a16:creationId xmlns:a16="http://schemas.microsoft.com/office/drawing/2014/main" id="{6F26A107-C408-8823-9A21-C4A9C7804A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61025" t="40200" r="24800" b="52800"/>
          <a:stretch/>
        </p:blipFill>
        <p:spPr>
          <a:xfrm>
            <a:off x="0" y="70449"/>
            <a:ext cx="2394324" cy="665090"/>
          </a:xfrm>
          <a:prstGeom prst="rect">
            <a:avLst/>
          </a:prstGeom>
        </p:spPr>
      </p:pic>
      <p:pic>
        <p:nvPicPr>
          <p:cNvPr id="111" name="Рисунок 110">
            <a:extLst>
              <a:ext uri="{FF2B5EF4-FFF2-40B4-BE49-F238E27FC236}">
                <a16:creationId xmlns:a16="http://schemas.microsoft.com/office/drawing/2014/main" id="{79AB982B-CE64-29FD-71E0-A23AB34A52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268293"/>
            <a:ext cx="1872208" cy="252400"/>
          </a:xfrm>
          <a:prstGeom prst="rect">
            <a:avLst/>
          </a:prstGeom>
        </p:spPr>
      </p:pic>
      <p:pic>
        <p:nvPicPr>
          <p:cNvPr id="112" name="Рисунок 111">
            <a:extLst>
              <a:ext uri="{FF2B5EF4-FFF2-40B4-BE49-F238E27FC236}">
                <a16:creationId xmlns:a16="http://schemas.microsoft.com/office/drawing/2014/main" id="{2EAE9D34-BDB5-BF3F-BEC6-D2705D22BB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112" t="22400" r="2350" b="72000"/>
          <a:stretch/>
        </p:blipFill>
        <p:spPr>
          <a:xfrm>
            <a:off x="7092280" y="0"/>
            <a:ext cx="2018152" cy="69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704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98">
            <a:extLst>
              <a:ext uri="{FF2B5EF4-FFF2-40B4-BE49-F238E27FC236}">
                <a16:creationId xmlns:a16="http://schemas.microsoft.com/office/drawing/2014/main" id="{63523B60-22FA-5F29-B995-DBF94C5874AA}"/>
              </a:ext>
            </a:extLst>
          </p:cNvPr>
          <p:cNvSpPr txBox="1"/>
          <p:nvPr/>
        </p:nvSpPr>
        <p:spPr>
          <a:xfrm>
            <a:off x="2267744" y="673508"/>
            <a:ext cx="41649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FF0000"/>
                </a:solidFill>
              </a:rPr>
              <a:t>Актуальность решения для </a:t>
            </a:r>
          </a:p>
          <a:p>
            <a:pPr algn="ctr"/>
            <a:r>
              <a:rPr lang="ru-RU" sz="2400" b="1" dirty="0" err="1">
                <a:solidFill>
                  <a:srgbClr val="FF0000"/>
                </a:solidFill>
              </a:rPr>
              <a:t>кейсодержателя</a:t>
            </a:r>
            <a:r>
              <a:rPr lang="ru-RU" sz="2400" b="1" dirty="0">
                <a:solidFill>
                  <a:srgbClr val="FF0000"/>
                </a:solidFill>
              </a:rPr>
              <a:t>:</a:t>
            </a:r>
            <a:endParaRPr lang="ru-RU" sz="1800" b="1" dirty="0">
              <a:solidFill>
                <a:srgbClr val="FF0000"/>
              </a:solidFill>
            </a:endParaRPr>
          </a:p>
        </p:txBody>
      </p:sp>
      <p:pic>
        <p:nvPicPr>
          <p:cNvPr id="110" name="Рисунок 109">
            <a:extLst>
              <a:ext uri="{FF2B5EF4-FFF2-40B4-BE49-F238E27FC236}">
                <a16:creationId xmlns:a16="http://schemas.microsoft.com/office/drawing/2014/main" id="{6F26A107-C408-8823-9A21-C4A9C7804A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61025" t="40200" r="24800" b="52800"/>
          <a:stretch/>
        </p:blipFill>
        <p:spPr>
          <a:xfrm>
            <a:off x="0" y="70449"/>
            <a:ext cx="2394324" cy="665090"/>
          </a:xfrm>
          <a:prstGeom prst="rect">
            <a:avLst/>
          </a:prstGeom>
        </p:spPr>
      </p:pic>
      <p:pic>
        <p:nvPicPr>
          <p:cNvPr id="111" name="Рисунок 110">
            <a:extLst>
              <a:ext uri="{FF2B5EF4-FFF2-40B4-BE49-F238E27FC236}">
                <a16:creationId xmlns:a16="http://schemas.microsoft.com/office/drawing/2014/main" id="{79AB982B-CE64-29FD-71E0-A23AB34A52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268293"/>
            <a:ext cx="1872208" cy="252400"/>
          </a:xfrm>
          <a:prstGeom prst="rect">
            <a:avLst/>
          </a:prstGeom>
        </p:spPr>
      </p:pic>
      <p:pic>
        <p:nvPicPr>
          <p:cNvPr id="112" name="Рисунок 111">
            <a:extLst>
              <a:ext uri="{FF2B5EF4-FFF2-40B4-BE49-F238E27FC236}">
                <a16:creationId xmlns:a16="http://schemas.microsoft.com/office/drawing/2014/main" id="{2EAE9D34-BDB5-BF3F-BEC6-D2705D22BB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112" t="22400" r="2350" b="72000"/>
          <a:stretch/>
        </p:blipFill>
        <p:spPr>
          <a:xfrm>
            <a:off x="7092280" y="0"/>
            <a:ext cx="2018152" cy="6995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056C07-46E5-3B71-1CDC-DDDC1C52C089}"/>
              </a:ext>
            </a:extLst>
          </p:cNvPr>
          <p:cNvSpPr txBox="1"/>
          <p:nvPr/>
        </p:nvSpPr>
        <p:spPr>
          <a:xfrm>
            <a:off x="2682356" y="1845954"/>
            <a:ext cx="44099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dirty="0">
                <a:solidFill>
                  <a:srgbClr val="92D050"/>
                </a:solidFill>
              </a:rPr>
              <a:t>работоспособный прототип, имеющий возможности для дальнейшего масштабирования</a:t>
            </a:r>
          </a:p>
        </p:txBody>
      </p:sp>
      <p:grpSp>
        <p:nvGrpSpPr>
          <p:cNvPr id="3" name="Google Shape;8900;p54">
            <a:extLst>
              <a:ext uri="{FF2B5EF4-FFF2-40B4-BE49-F238E27FC236}">
                <a16:creationId xmlns:a16="http://schemas.microsoft.com/office/drawing/2014/main" id="{97270C7C-8C72-4C5A-08B5-728084469A6B}"/>
              </a:ext>
            </a:extLst>
          </p:cNvPr>
          <p:cNvGrpSpPr/>
          <p:nvPr/>
        </p:nvGrpSpPr>
        <p:grpSpPr>
          <a:xfrm>
            <a:off x="2030658" y="1934884"/>
            <a:ext cx="309094" cy="302528"/>
            <a:chOff x="-4480550" y="3970800"/>
            <a:chExt cx="297750" cy="291425"/>
          </a:xfrm>
          <a:solidFill>
            <a:schemeClr val="bg1"/>
          </a:solidFill>
        </p:grpSpPr>
        <p:sp>
          <p:nvSpPr>
            <p:cNvPr id="4" name="Google Shape;8901;p54">
              <a:extLst>
                <a:ext uri="{FF2B5EF4-FFF2-40B4-BE49-F238E27FC236}">
                  <a16:creationId xmlns:a16="http://schemas.microsoft.com/office/drawing/2014/main" id="{D6E8E9C8-5757-1DA6-79B7-C74B4F8278C8}"/>
                </a:ext>
              </a:extLst>
            </p:cNvPr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5" name="Google Shape;8902;p54">
              <a:extLst>
                <a:ext uri="{FF2B5EF4-FFF2-40B4-BE49-F238E27FC236}">
                  <a16:creationId xmlns:a16="http://schemas.microsoft.com/office/drawing/2014/main" id="{129C8C70-A57D-A8DC-821B-E4CA15EA5796}"/>
                </a:ext>
              </a:extLst>
            </p:cNvPr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</p:grpSp>
      <p:grpSp>
        <p:nvGrpSpPr>
          <p:cNvPr id="6" name="Google Shape;5175;p46">
            <a:extLst>
              <a:ext uri="{FF2B5EF4-FFF2-40B4-BE49-F238E27FC236}">
                <a16:creationId xmlns:a16="http://schemas.microsoft.com/office/drawing/2014/main" id="{4DAD6FB1-4077-94D1-B1CA-F4C98E71B953}"/>
              </a:ext>
            </a:extLst>
          </p:cNvPr>
          <p:cNvGrpSpPr/>
          <p:nvPr/>
        </p:nvGrpSpPr>
        <p:grpSpPr>
          <a:xfrm>
            <a:off x="2003119" y="2909118"/>
            <a:ext cx="364172" cy="349449"/>
            <a:chOff x="-62890750" y="2296300"/>
            <a:chExt cx="330825" cy="317450"/>
          </a:xfrm>
          <a:solidFill>
            <a:schemeClr val="bg1"/>
          </a:solidFill>
        </p:grpSpPr>
        <p:sp>
          <p:nvSpPr>
            <p:cNvPr id="7" name="Google Shape;5176;p46">
              <a:extLst>
                <a:ext uri="{FF2B5EF4-FFF2-40B4-BE49-F238E27FC236}">
                  <a16:creationId xmlns:a16="http://schemas.microsoft.com/office/drawing/2014/main" id="{8E1A62D7-A0E5-55D6-683E-4CCB0783062C}"/>
                </a:ext>
              </a:extLst>
            </p:cNvPr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177;p46">
              <a:extLst>
                <a:ext uri="{FF2B5EF4-FFF2-40B4-BE49-F238E27FC236}">
                  <a16:creationId xmlns:a16="http://schemas.microsoft.com/office/drawing/2014/main" id="{36A92306-9264-AE82-FB26-277C3FEA0476}"/>
                </a:ext>
              </a:extLst>
            </p:cNvPr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178;p46">
              <a:extLst>
                <a:ext uri="{FF2B5EF4-FFF2-40B4-BE49-F238E27FC236}">
                  <a16:creationId xmlns:a16="http://schemas.microsoft.com/office/drawing/2014/main" id="{A027E463-B02D-4A84-89D2-FBA9E6525DAE}"/>
                </a:ext>
              </a:extLst>
            </p:cNvPr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5319;p46">
            <a:extLst>
              <a:ext uri="{FF2B5EF4-FFF2-40B4-BE49-F238E27FC236}">
                <a16:creationId xmlns:a16="http://schemas.microsoft.com/office/drawing/2014/main" id="{5EC149AD-6FF4-B82A-1B4B-E694227AC265}"/>
              </a:ext>
            </a:extLst>
          </p:cNvPr>
          <p:cNvGrpSpPr/>
          <p:nvPr/>
        </p:nvGrpSpPr>
        <p:grpSpPr>
          <a:xfrm>
            <a:off x="2087079" y="3930301"/>
            <a:ext cx="349421" cy="349421"/>
            <a:chOff x="-65145700" y="3727425"/>
            <a:chExt cx="317425" cy="317425"/>
          </a:xfrm>
          <a:solidFill>
            <a:schemeClr val="bg1"/>
          </a:solidFill>
        </p:grpSpPr>
        <p:sp>
          <p:nvSpPr>
            <p:cNvPr id="11" name="Google Shape;5320;p46">
              <a:extLst>
                <a:ext uri="{FF2B5EF4-FFF2-40B4-BE49-F238E27FC236}">
                  <a16:creationId xmlns:a16="http://schemas.microsoft.com/office/drawing/2014/main" id="{990EB487-35E3-42FA-1DE7-52287E77C278}"/>
                </a:ext>
              </a:extLst>
            </p:cNvPr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5321;p46">
              <a:extLst>
                <a:ext uri="{FF2B5EF4-FFF2-40B4-BE49-F238E27FC236}">
                  <a16:creationId xmlns:a16="http://schemas.microsoft.com/office/drawing/2014/main" id="{3815425A-2B75-4221-82A7-00BA142BCD95}"/>
                </a:ext>
              </a:extLst>
            </p:cNvPr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817DF0E1-30D0-1E44-A970-059208E7F401}"/>
              </a:ext>
            </a:extLst>
          </p:cNvPr>
          <p:cNvSpPr txBox="1"/>
          <p:nvPr/>
        </p:nvSpPr>
        <p:spPr>
          <a:xfrm>
            <a:off x="2690756" y="2862577"/>
            <a:ext cx="44099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dirty="0">
                <a:solidFill>
                  <a:srgbClr val="92D050"/>
                </a:solidFill>
              </a:rPr>
              <a:t>дружелюбный интерфейс, позволяющий пользователю не вникая в подробности быстро получить  результат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C1BF1A-8176-17D6-CB8C-D6D1C74BB6C4}"/>
              </a:ext>
            </a:extLst>
          </p:cNvPr>
          <p:cNvSpPr txBox="1"/>
          <p:nvPr/>
        </p:nvSpPr>
        <p:spPr>
          <a:xfrm>
            <a:off x="2690756" y="3830839"/>
            <a:ext cx="44099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dirty="0">
                <a:solidFill>
                  <a:srgbClr val="92D050"/>
                </a:solidFill>
              </a:rPr>
              <a:t>Возможность обратной связи для модернизации продукта</a:t>
            </a:r>
          </a:p>
        </p:txBody>
      </p:sp>
    </p:spTree>
    <p:extLst>
      <p:ext uri="{BB962C8B-B14F-4D97-AF65-F5344CB8AC3E}">
        <p14:creationId xmlns:p14="http://schemas.microsoft.com/office/powerpoint/2010/main" val="1855455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278;p23">
            <a:extLst>
              <a:ext uri="{FF2B5EF4-FFF2-40B4-BE49-F238E27FC236}">
                <a16:creationId xmlns:a16="http://schemas.microsoft.com/office/drawing/2014/main" id="{6C8903DF-D6A3-E024-F0B9-DE9F89A1A63C}"/>
              </a:ext>
            </a:extLst>
          </p:cNvPr>
          <p:cNvSpPr/>
          <p:nvPr/>
        </p:nvSpPr>
        <p:spPr>
          <a:xfrm>
            <a:off x="1510531" y="1234770"/>
            <a:ext cx="994973" cy="83044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80;p23">
            <a:extLst>
              <a:ext uri="{FF2B5EF4-FFF2-40B4-BE49-F238E27FC236}">
                <a16:creationId xmlns:a16="http://schemas.microsoft.com/office/drawing/2014/main" id="{C6638D5C-9305-5F49-35A6-F97146CCAF75}"/>
              </a:ext>
            </a:extLst>
          </p:cNvPr>
          <p:cNvSpPr/>
          <p:nvPr/>
        </p:nvSpPr>
        <p:spPr>
          <a:xfrm>
            <a:off x="6790783" y="1208187"/>
            <a:ext cx="994978" cy="830447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105" y="12404"/>
                </a:lnTo>
                <a:lnTo>
                  <a:pt x="198105" y="134142"/>
                </a:lnTo>
                <a:cubicBezTo>
                  <a:pt x="198105" y="134854"/>
                  <a:pt x="197804" y="135155"/>
                  <a:pt x="197092" y="135155"/>
                </a:cubicBezTo>
                <a:lnTo>
                  <a:pt x="12295" y="135155"/>
                </a:lnTo>
                <a:cubicBezTo>
                  <a:pt x="11583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44" y="163550"/>
                  <a:pt x="61280" y="166014"/>
                  <a:pt x="61280" y="169190"/>
                </a:cubicBezTo>
                <a:cubicBezTo>
                  <a:pt x="61280" y="172366"/>
                  <a:pt x="63744" y="174831"/>
                  <a:pt x="66921" y="174831"/>
                </a:cubicBezTo>
                <a:lnTo>
                  <a:pt x="142466" y="174831"/>
                </a:lnTo>
                <a:cubicBezTo>
                  <a:pt x="145642" y="174831"/>
                  <a:pt x="148216" y="172366"/>
                  <a:pt x="148216" y="169190"/>
                </a:cubicBezTo>
                <a:cubicBezTo>
                  <a:pt x="148216" y="166014"/>
                  <a:pt x="145642" y="163550"/>
                  <a:pt x="142466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92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37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4554;p45">
            <a:extLst>
              <a:ext uri="{FF2B5EF4-FFF2-40B4-BE49-F238E27FC236}">
                <a16:creationId xmlns:a16="http://schemas.microsoft.com/office/drawing/2014/main" id="{91C20FEF-1314-458A-7078-BCD2074418F8}"/>
              </a:ext>
            </a:extLst>
          </p:cNvPr>
          <p:cNvGrpSpPr/>
          <p:nvPr/>
        </p:nvGrpSpPr>
        <p:grpSpPr>
          <a:xfrm>
            <a:off x="1891537" y="1460737"/>
            <a:ext cx="232960" cy="230710"/>
            <a:chOff x="5049725" y="1435050"/>
            <a:chExt cx="486550" cy="481850"/>
          </a:xfrm>
          <a:solidFill>
            <a:schemeClr val="bg1"/>
          </a:solidFill>
        </p:grpSpPr>
        <p:sp>
          <p:nvSpPr>
            <p:cNvPr id="16" name="Google Shape;4555;p45">
              <a:extLst>
                <a:ext uri="{FF2B5EF4-FFF2-40B4-BE49-F238E27FC236}">
                  <a16:creationId xmlns:a16="http://schemas.microsoft.com/office/drawing/2014/main" id="{88C9BC62-B20D-BDA1-E1FF-400C6D178EB9}"/>
                </a:ext>
              </a:extLst>
            </p:cNvPr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" name="Google Shape;4556;p45">
              <a:extLst>
                <a:ext uri="{FF2B5EF4-FFF2-40B4-BE49-F238E27FC236}">
                  <a16:creationId xmlns:a16="http://schemas.microsoft.com/office/drawing/2014/main" id="{3B320BC9-A7CF-BDBA-4785-01087263FFA5}"/>
                </a:ext>
              </a:extLst>
            </p:cNvPr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4557;p45">
              <a:extLst>
                <a:ext uri="{FF2B5EF4-FFF2-40B4-BE49-F238E27FC236}">
                  <a16:creationId xmlns:a16="http://schemas.microsoft.com/office/drawing/2014/main" id="{08DDB42C-955A-818C-47DD-F4F001AC0737}"/>
                </a:ext>
              </a:extLst>
            </p:cNvPr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" name="Google Shape;4558;p45">
              <a:extLst>
                <a:ext uri="{FF2B5EF4-FFF2-40B4-BE49-F238E27FC236}">
                  <a16:creationId xmlns:a16="http://schemas.microsoft.com/office/drawing/2014/main" id="{932258C7-4564-8B43-28E4-7AE203B3428D}"/>
                </a:ext>
              </a:extLst>
            </p:cNvPr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0" name="Google Shape;4554;p45">
            <a:extLst>
              <a:ext uri="{FF2B5EF4-FFF2-40B4-BE49-F238E27FC236}">
                <a16:creationId xmlns:a16="http://schemas.microsoft.com/office/drawing/2014/main" id="{A14AEE5F-D94F-CFE7-1979-12CAD9308616}"/>
              </a:ext>
            </a:extLst>
          </p:cNvPr>
          <p:cNvGrpSpPr/>
          <p:nvPr/>
        </p:nvGrpSpPr>
        <p:grpSpPr>
          <a:xfrm>
            <a:off x="7171792" y="1460737"/>
            <a:ext cx="232960" cy="230710"/>
            <a:chOff x="5049725" y="1435050"/>
            <a:chExt cx="486550" cy="481850"/>
          </a:xfrm>
          <a:solidFill>
            <a:schemeClr val="bg1"/>
          </a:solidFill>
        </p:grpSpPr>
        <p:sp>
          <p:nvSpPr>
            <p:cNvPr id="21" name="Google Shape;4555;p45">
              <a:extLst>
                <a:ext uri="{FF2B5EF4-FFF2-40B4-BE49-F238E27FC236}">
                  <a16:creationId xmlns:a16="http://schemas.microsoft.com/office/drawing/2014/main" id="{A52489B0-60C7-2420-969F-C4D4D0EB7A2E}"/>
                </a:ext>
              </a:extLst>
            </p:cNvPr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" name="Google Shape;4556;p45">
              <a:extLst>
                <a:ext uri="{FF2B5EF4-FFF2-40B4-BE49-F238E27FC236}">
                  <a16:creationId xmlns:a16="http://schemas.microsoft.com/office/drawing/2014/main" id="{997A8BBF-F56A-E85D-7F05-2019013709C2}"/>
                </a:ext>
              </a:extLst>
            </p:cNvPr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" name="Google Shape;4557;p45">
              <a:extLst>
                <a:ext uri="{FF2B5EF4-FFF2-40B4-BE49-F238E27FC236}">
                  <a16:creationId xmlns:a16="http://schemas.microsoft.com/office/drawing/2014/main" id="{B9F2500F-BBDC-5172-92DD-41C179576DB8}"/>
                </a:ext>
              </a:extLst>
            </p:cNvPr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" name="Google Shape;4558;p45">
              <a:extLst>
                <a:ext uri="{FF2B5EF4-FFF2-40B4-BE49-F238E27FC236}">
                  <a16:creationId xmlns:a16="http://schemas.microsoft.com/office/drawing/2014/main" id="{AAE499E3-38B1-FEFF-72C3-71E9D7F284DC}"/>
                </a:ext>
              </a:extLst>
            </p:cNvPr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8892155A-DB1F-3840-86CE-C8B98157B3B4}"/>
              </a:ext>
            </a:extLst>
          </p:cNvPr>
          <p:cNvSpPr txBox="1"/>
          <p:nvPr/>
        </p:nvSpPr>
        <p:spPr>
          <a:xfrm>
            <a:off x="438688" y="2571749"/>
            <a:ext cx="31386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solidFill>
                  <a:srgbClr val="DF4949"/>
                </a:solidFill>
              </a:rPr>
              <a:t>Увеличение </a:t>
            </a:r>
            <a:r>
              <a:rPr lang="en-US" sz="1400" b="1" i="0" dirty="0">
                <a:solidFill>
                  <a:srgbClr val="DF4949"/>
                </a:solidFill>
                <a:effectLst/>
                <a:latin typeface="-apple-system"/>
              </a:rPr>
              <a:t>precision (</a:t>
            </a:r>
            <a:r>
              <a:rPr lang="ru-RU" sz="1400" b="1" i="0" dirty="0">
                <a:solidFill>
                  <a:srgbClr val="DF4949"/>
                </a:solidFill>
                <a:effectLst/>
                <a:latin typeface="-apple-system"/>
              </a:rPr>
              <a:t>точность)</a:t>
            </a:r>
            <a:r>
              <a:rPr lang="ru-RU" sz="1400" b="1" dirty="0">
                <a:solidFill>
                  <a:srgbClr val="DF4949"/>
                </a:solidFill>
              </a:rPr>
              <a:t> </a:t>
            </a:r>
            <a:r>
              <a:rPr lang="ru-RU" sz="1400" dirty="0">
                <a:solidFill>
                  <a:srgbClr val="DF4949"/>
                </a:solidFill>
              </a:rPr>
              <a:t>в алгоритме </a:t>
            </a:r>
            <a:r>
              <a:rPr lang="en-US" sz="1400" dirty="0">
                <a:solidFill>
                  <a:srgbClr val="DF4949"/>
                </a:solidFill>
              </a:rPr>
              <a:t>ML </a:t>
            </a:r>
            <a:endParaRPr lang="ru-RU" sz="1400" dirty="0">
              <a:solidFill>
                <a:srgbClr val="DF4949"/>
              </a:solidFill>
            </a:endParaRPr>
          </a:p>
          <a:p>
            <a:pPr algn="ctr"/>
            <a:r>
              <a:rPr lang="ru-RU" sz="1400" dirty="0">
                <a:solidFill>
                  <a:srgbClr val="DF4949"/>
                </a:solidFill>
              </a:rPr>
              <a:t>Позволит быть уверенным в правильности определения абзаца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11BA0B7-3D9F-037A-E980-4EC3B5EB8D57}"/>
              </a:ext>
            </a:extLst>
          </p:cNvPr>
          <p:cNvSpPr txBox="1"/>
          <p:nvPr/>
        </p:nvSpPr>
        <p:spPr>
          <a:xfrm>
            <a:off x="5942184" y="2571749"/>
            <a:ext cx="292061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solidFill>
                  <a:srgbClr val="DF4949"/>
                </a:solidFill>
              </a:rPr>
              <a:t>Проблему с дисбалансом классов можно решить </a:t>
            </a:r>
          </a:p>
          <a:p>
            <a:pPr algn="ctr"/>
            <a:r>
              <a:rPr lang="ru-RU" sz="1400" dirty="0">
                <a:solidFill>
                  <a:srgbClr val="DF4949"/>
                </a:solidFill>
              </a:rPr>
              <a:t>по мере увеличения тренировочных данных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6250D6-3280-E85B-696A-DAC972275618}"/>
              </a:ext>
            </a:extLst>
          </p:cNvPr>
          <p:cNvSpPr txBox="1"/>
          <p:nvPr/>
        </p:nvSpPr>
        <p:spPr>
          <a:xfrm>
            <a:off x="2641933" y="295256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>
                <a:solidFill>
                  <a:schemeClr val="bg1">
                    <a:lumMod val="95000"/>
                  </a:schemeClr>
                </a:solidFill>
              </a:rPr>
              <a:t>Выдвинутые гипотезы</a:t>
            </a:r>
            <a:endParaRPr lang="ru-RU" sz="2800" b="1" dirty="0"/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281119B9-6981-73F7-E37C-CA5B035DB8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61025" t="40200" r="24800" b="52800"/>
          <a:stretch/>
        </p:blipFill>
        <p:spPr>
          <a:xfrm>
            <a:off x="0" y="70449"/>
            <a:ext cx="2394324" cy="665090"/>
          </a:xfrm>
          <a:prstGeom prst="rect">
            <a:avLst/>
          </a:prstGeom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61513EA1-FC7B-1992-F3C9-509D76011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268293"/>
            <a:ext cx="1872208" cy="252400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7CD2A2DF-6D62-8262-47BF-F8616C9586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112" t="22400" r="2350" b="72000"/>
          <a:stretch/>
        </p:blipFill>
        <p:spPr>
          <a:xfrm>
            <a:off x="7092280" y="0"/>
            <a:ext cx="2018152" cy="69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69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8D2C03CE-C99C-D4D0-5C18-89804AB8AA46}"/>
              </a:ext>
            </a:extLst>
          </p:cNvPr>
          <p:cNvSpPr txBox="1"/>
          <p:nvPr/>
        </p:nvSpPr>
        <p:spPr>
          <a:xfrm>
            <a:off x="5580112" y="843558"/>
            <a:ext cx="29878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1800" dirty="0">
                <a:solidFill>
                  <a:schemeClr val="bg1">
                    <a:lumMod val="95000"/>
                  </a:schemeClr>
                </a:solidFill>
              </a:rPr>
              <a:t>Архитектура решения</a:t>
            </a:r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317A08-1566-D4FA-D117-BE6281F481FA}"/>
              </a:ext>
            </a:extLst>
          </p:cNvPr>
          <p:cNvSpPr txBox="1"/>
          <p:nvPr/>
        </p:nvSpPr>
        <p:spPr>
          <a:xfrm>
            <a:off x="1179870" y="2277008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DF4949"/>
                </a:solidFill>
              </a:rPr>
              <a:t>Создание алгоритма </a:t>
            </a:r>
            <a:r>
              <a:rPr lang="en-US" dirty="0">
                <a:solidFill>
                  <a:srgbClr val="DF4949"/>
                </a:solidFill>
              </a:rPr>
              <a:t>ML </a:t>
            </a:r>
            <a:br>
              <a:rPr lang="en-US" dirty="0">
                <a:solidFill>
                  <a:srgbClr val="DF4949"/>
                </a:solidFill>
              </a:rPr>
            </a:br>
            <a:endParaRPr lang="ru-RU" dirty="0">
              <a:solidFill>
                <a:srgbClr val="DF4949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53FAE5-CFDD-C03B-2E15-2F348D4E4EBE}"/>
              </a:ext>
            </a:extLst>
          </p:cNvPr>
          <p:cNvSpPr txBox="1"/>
          <p:nvPr/>
        </p:nvSpPr>
        <p:spPr>
          <a:xfrm>
            <a:off x="1179870" y="327887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DF4949"/>
                </a:solidFill>
              </a:rPr>
              <a:t>Построение серверной части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CE23470-BE9D-FA29-3A3C-53F224B010F7}"/>
              </a:ext>
            </a:extLst>
          </p:cNvPr>
          <p:cNvSpPr txBox="1"/>
          <p:nvPr/>
        </p:nvSpPr>
        <p:spPr>
          <a:xfrm>
            <a:off x="1179870" y="429742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DF4949"/>
                </a:solidFill>
              </a:rPr>
              <a:t>Визуализация данных</a:t>
            </a:r>
          </a:p>
        </p:txBody>
      </p:sp>
      <p:grpSp>
        <p:nvGrpSpPr>
          <p:cNvPr id="28" name="Google Shape;8900;p54">
            <a:extLst>
              <a:ext uri="{FF2B5EF4-FFF2-40B4-BE49-F238E27FC236}">
                <a16:creationId xmlns:a16="http://schemas.microsoft.com/office/drawing/2014/main" id="{3B004383-DF67-5704-09CB-C9300D3F460F}"/>
              </a:ext>
            </a:extLst>
          </p:cNvPr>
          <p:cNvGrpSpPr/>
          <p:nvPr/>
        </p:nvGrpSpPr>
        <p:grpSpPr>
          <a:xfrm>
            <a:off x="315774" y="2324522"/>
            <a:ext cx="309094" cy="302528"/>
            <a:chOff x="-4480550" y="3970800"/>
            <a:chExt cx="297750" cy="291425"/>
          </a:xfrm>
          <a:solidFill>
            <a:schemeClr val="bg1"/>
          </a:solidFill>
        </p:grpSpPr>
        <p:sp>
          <p:nvSpPr>
            <p:cNvPr id="29" name="Google Shape;8901;p54">
              <a:extLst>
                <a:ext uri="{FF2B5EF4-FFF2-40B4-BE49-F238E27FC236}">
                  <a16:creationId xmlns:a16="http://schemas.microsoft.com/office/drawing/2014/main" id="{93375291-5623-B02A-7215-9D4D8152E862}"/>
                </a:ext>
              </a:extLst>
            </p:cNvPr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902;p54">
              <a:extLst>
                <a:ext uri="{FF2B5EF4-FFF2-40B4-BE49-F238E27FC236}">
                  <a16:creationId xmlns:a16="http://schemas.microsoft.com/office/drawing/2014/main" id="{EB86320A-990C-F7C5-E8AA-650DD7EE684E}"/>
                </a:ext>
              </a:extLst>
            </p:cNvPr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1" name="Google Shape;5175;p46">
            <a:extLst>
              <a:ext uri="{FF2B5EF4-FFF2-40B4-BE49-F238E27FC236}">
                <a16:creationId xmlns:a16="http://schemas.microsoft.com/office/drawing/2014/main" id="{54C00994-C4BE-F090-3B03-3115970AB5E3}"/>
              </a:ext>
            </a:extLst>
          </p:cNvPr>
          <p:cNvGrpSpPr/>
          <p:nvPr/>
        </p:nvGrpSpPr>
        <p:grpSpPr>
          <a:xfrm>
            <a:off x="288235" y="3298756"/>
            <a:ext cx="364172" cy="349449"/>
            <a:chOff x="-62890750" y="2296300"/>
            <a:chExt cx="330825" cy="317450"/>
          </a:xfrm>
          <a:solidFill>
            <a:schemeClr val="bg1"/>
          </a:solidFill>
        </p:grpSpPr>
        <p:sp>
          <p:nvSpPr>
            <p:cNvPr id="32" name="Google Shape;5176;p46">
              <a:extLst>
                <a:ext uri="{FF2B5EF4-FFF2-40B4-BE49-F238E27FC236}">
                  <a16:creationId xmlns:a16="http://schemas.microsoft.com/office/drawing/2014/main" id="{B150E295-2968-E1F9-7833-D7314FBD556B}"/>
                </a:ext>
              </a:extLst>
            </p:cNvPr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177;p46">
              <a:extLst>
                <a:ext uri="{FF2B5EF4-FFF2-40B4-BE49-F238E27FC236}">
                  <a16:creationId xmlns:a16="http://schemas.microsoft.com/office/drawing/2014/main" id="{6877A384-02A6-C02E-1466-487D4D665AFB}"/>
                </a:ext>
              </a:extLst>
            </p:cNvPr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178;p46">
              <a:extLst>
                <a:ext uri="{FF2B5EF4-FFF2-40B4-BE49-F238E27FC236}">
                  <a16:creationId xmlns:a16="http://schemas.microsoft.com/office/drawing/2014/main" id="{BF9CFAFB-1A66-D5F0-8AB7-3A09919CE974}"/>
                </a:ext>
              </a:extLst>
            </p:cNvPr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5319;p46">
            <a:extLst>
              <a:ext uri="{FF2B5EF4-FFF2-40B4-BE49-F238E27FC236}">
                <a16:creationId xmlns:a16="http://schemas.microsoft.com/office/drawing/2014/main" id="{F57BDE29-B2A4-2E99-F7C2-3DB004842472}"/>
              </a:ext>
            </a:extLst>
          </p:cNvPr>
          <p:cNvGrpSpPr/>
          <p:nvPr/>
        </p:nvGrpSpPr>
        <p:grpSpPr>
          <a:xfrm>
            <a:off x="372195" y="4319939"/>
            <a:ext cx="349421" cy="349421"/>
            <a:chOff x="-65145700" y="3727425"/>
            <a:chExt cx="317425" cy="317425"/>
          </a:xfrm>
          <a:solidFill>
            <a:schemeClr val="bg1"/>
          </a:solidFill>
        </p:grpSpPr>
        <p:sp>
          <p:nvSpPr>
            <p:cNvPr id="40" name="Google Shape;5320;p46">
              <a:extLst>
                <a:ext uri="{FF2B5EF4-FFF2-40B4-BE49-F238E27FC236}">
                  <a16:creationId xmlns:a16="http://schemas.microsoft.com/office/drawing/2014/main" id="{E66242FC-7FA2-AE58-4996-92CC2B42F185}"/>
                </a:ext>
              </a:extLst>
            </p:cNvPr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5321;p46">
              <a:extLst>
                <a:ext uri="{FF2B5EF4-FFF2-40B4-BE49-F238E27FC236}">
                  <a16:creationId xmlns:a16="http://schemas.microsoft.com/office/drawing/2014/main" id="{29B7563C-F1F5-9FA7-FA5B-5B07441B5A65}"/>
                </a:ext>
              </a:extLst>
            </p:cNvPr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A45C3F3D-CA54-55FE-DB6A-92CCFF834A7E}"/>
              </a:ext>
            </a:extLst>
          </p:cNvPr>
          <p:cNvSpPr/>
          <p:nvPr/>
        </p:nvSpPr>
        <p:spPr>
          <a:xfrm>
            <a:off x="5652120" y="2396099"/>
            <a:ext cx="3319009" cy="813979"/>
          </a:xfrm>
          <a:prstGeom prst="rect">
            <a:avLst/>
          </a:prstGeom>
          <a:solidFill>
            <a:srgbClr val="FF515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E4B6DB49-C8A8-3E9F-15C7-41FCD4890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3156" y="2295938"/>
            <a:ext cx="1490495" cy="993663"/>
          </a:xfrm>
          <a:prstGeom prst="rect">
            <a:avLst/>
          </a:prstGeom>
        </p:spPr>
      </p:pic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F468F8BE-F5E6-835E-2EBB-29BF934AF5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9249" y="2476226"/>
            <a:ext cx="1784427" cy="487548"/>
          </a:xfrm>
          <a:prstGeom prst="rect">
            <a:avLst/>
          </a:prstGeom>
        </p:spPr>
      </p:pic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E1D63FD4-B812-8D68-3B58-926601643726}"/>
              </a:ext>
            </a:extLst>
          </p:cNvPr>
          <p:cNvSpPr/>
          <p:nvPr/>
        </p:nvSpPr>
        <p:spPr>
          <a:xfrm>
            <a:off x="5652120" y="1557893"/>
            <a:ext cx="3319009" cy="705165"/>
          </a:xfrm>
          <a:prstGeom prst="rect">
            <a:avLst/>
          </a:prstGeom>
          <a:solidFill>
            <a:srgbClr val="FF515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6" name="Picture 10" descr="https://user-images.githubusercontent.com/50221806/86498201-a8bd8680-bd39-11ea-9d08-66b610a8dc01.png">
            <a:extLst>
              <a:ext uri="{FF2B5EF4-FFF2-40B4-BE49-F238E27FC236}">
                <a16:creationId xmlns:a16="http://schemas.microsoft.com/office/drawing/2014/main" id="{E7EA9B29-8F49-877C-2390-1D85B0B8A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975" y="1590773"/>
            <a:ext cx="629580" cy="629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EB56E289-60E0-D6E1-CDEE-8A20FF8051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6890" y="1627596"/>
            <a:ext cx="1294707" cy="522199"/>
          </a:xfrm>
          <a:prstGeom prst="rect">
            <a:avLst/>
          </a:prstGeom>
        </p:spPr>
      </p:pic>
      <p:sp>
        <p:nvSpPr>
          <p:cNvPr id="48" name="AutoShape 2">
            <a:extLst>
              <a:ext uri="{FF2B5EF4-FFF2-40B4-BE49-F238E27FC236}">
                <a16:creationId xmlns:a16="http://schemas.microsoft.com/office/drawing/2014/main" id="{FE0D3180-73CA-97F1-4927-ADD1ACCDA0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51806" y="296941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7B8A3F3D-0A93-7E78-BDF1-25F7BA172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1597" y="1525013"/>
            <a:ext cx="1312080" cy="738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78B7D5C9-7CC2-362D-F637-182A012C9725}"/>
              </a:ext>
            </a:extLst>
          </p:cNvPr>
          <p:cNvSpPr/>
          <p:nvPr/>
        </p:nvSpPr>
        <p:spPr>
          <a:xfrm>
            <a:off x="5703975" y="3596165"/>
            <a:ext cx="864096" cy="857768"/>
          </a:xfrm>
          <a:prstGeom prst="rect">
            <a:avLst/>
          </a:prstGeom>
          <a:solidFill>
            <a:srgbClr val="FF515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2E641F5B-929B-5FA8-F7CF-E571ACB090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6164" y="3544889"/>
            <a:ext cx="1016006" cy="1047147"/>
          </a:xfrm>
          <a:prstGeom prst="rect">
            <a:avLst/>
          </a:prstGeom>
        </p:spPr>
      </p:pic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D780F331-ED03-8860-7AC7-773A623DC03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61025" t="40200" r="24800" b="52800"/>
          <a:stretch/>
        </p:blipFill>
        <p:spPr>
          <a:xfrm>
            <a:off x="0" y="70449"/>
            <a:ext cx="2394324" cy="665090"/>
          </a:xfrm>
          <a:prstGeom prst="rect">
            <a:avLst/>
          </a:prstGeom>
        </p:spPr>
      </p:pic>
      <p:pic>
        <p:nvPicPr>
          <p:cNvPr id="52" name="Рисунок 51">
            <a:extLst>
              <a:ext uri="{FF2B5EF4-FFF2-40B4-BE49-F238E27FC236}">
                <a16:creationId xmlns:a16="http://schemas.microsoft.com/office/drawing/2014/main" id="{F59BC3B5-BDF3-1E4B-45C2-D23D7EECD8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9512" y="268293"/>
            <a:ext cx="1872208" cy="252400"/>
          </a:xfrm>
          <a:prstGeom prst="rect">
            <a:avLst/>
          </a:prstGeom>
        </p:spPr>
      </p:pic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9BBCAE94-B1A4-62ED-D2CA-E64BCAABEB3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81112" t="22400" r="2350" b="72000"/>
          <a:stretch/>
        </p:blipFill>
        <p:spPr>
          <a:xfrm>
            <a:off x="7092280" y="0"/>
            <a:ext cx="2018152" cy="6995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FFD3BD-F88F-B97C-92C4-59F2CDA8CACA}"/>
              </a:ext>
            </a:extLst>
          </p:cNvPr>
          <p:cNvSpPr txBox="1"/>
          <p:nvPr/>
        </p:nvSpPr>
        <p:spPr>
          <a:xfrm>
            <a:off x="434132" y="828886"/>
            <a:ext cx="43807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1800" dirty="0">
                <a:solidFill>
                  <a:schemeClr val="bg1">
                    <a:lumMod val="95000"/>
                  </a:schemeClr>
                </a:solidFill>
              </a:rPr>
              <a:t>Для выполнения задачи были выбраны успешно применяемые во многих проектах библиотеки, являющиеся достоянием общественности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9406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950494" y="147420"/>
            <a:ext cx="3600400" cy="576000"/>
          </a:xfrm>
        </p:spPr>
        <p:txBody>
          <a:bodyPr/>
          <a:lstStyle/>
          <a:p>
            <a:r>
              <a:rPr lang="ru-RU" sz="2800" dirty="0">
                <a:solidFill>
                  <a:schemeClr val="bg1">
                    <a:lumMod val="95000"/>
                  </a:schemeClr>
                </a:solidFill>
              </a:rPr>
              <a:t>Адаптивность проекта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>
          <a:xfrm>
            <a:off x="3528110" y="2234719"/>
            <a:ext cx="2160588" cy="1439863"/>
          </a:xfrm>
        </p:spPr>
        <p:txBody>
          <a:bodyPr/>
          <a:lstStyle/>
          <a:p>
            <a:pPr algn="ctr"/>
            <a:r>
              <a:rPr lang="ru-RU" dirty="0"/>
              <a:t>Быстрое развертывание </a:t>
            </a:r>
          </a:p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1"/>
          </p:nvPr>
        </p:nvSpPr>
        <p:spPr>
          <a:xfrm>
            <a:off x="719127" y="2234719"/>
            <a:ext cx="2160588" cy="1439863"/>
          </a:xfrm>
        </p:spPr>
        <p:txBody>
          <a:bodyPr/>
          <a:lstStyle/>
          <a:p>
            <a:pPr algn="ctr"/>
            <a:r>
              <a:rPr lang="ru-RU" dirty="0"/>
              <a:t>Быстрый и качественный анализ данных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/>
          </p:nvPr>
        </p:nvSpPr>
        <p:spPr>
          <a:xfrm>
            <a:off x="6023656" y="2313642"/>
            <a:ext cx="2160588" cy="1439863"/>
          </a:xfrm>
        </p:spPr>
        <p:txBody>
          <a:bodyPr/>
          <a:lstStyle/>
          <a:p>
            <a:pPr algn="ctr"/>
            <a:r>
              <a:rPr lang="ru-RU" sz="1800" dirty="0"/>
              <a:t>Простота в использовании </a:t>
            </a:r>
          </a:p>
          <a:p>
            <a:endParaRPr lang="ru-RU" dirty="0"/>
          </a:p>
        </p:txBody>
      </p:sp>
      <p:sp>
        <p:nvSpPr>
          <p:cNvPr id="6" name="Google Shape;576;p28">
            <a:extLst>
              <a:ext uri="{FF2B5EF4-FFF2-40B4-BE49-F238E27FC236}">
                <a16:creationId xmlns:a16="http://schemas.microsoft.com/office/drawing/2014/main" id="{BB833EF9-2800-4C00-7440-4A8FD1253982}"/>
              </a:ext>
            </a:extLst>
          </p:cNvPr>
          <p:cNvSpPr/>
          <p:nvPr/>
        </p:nvSpPr>
        <p:spPr>
          <a:xfrm>
            <a:off x="6405006" y="2138059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78;p28">
            <a:extLst>
              <a:ext uri="{FF2B5EF4-FFF2-40B4-BE49-F238E27FC236}">
                <a16:creationId xmlns:a16="http://schemas.microsoft.com/office/drawing/2014/main" id="{634FA792-151E-131A-5278-359A241CE88C}"/>
              </a:ext>
            </a:extLst>
          </p:cNvPr>
          <p:cNvSpPr/>
          <p:nvPr/>
        </p:nvSpPr>
        <p:spPr>
          <a:xfrm>
            <a:off x="7091822" y="1292205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579;p28">
            <a:extLst>
              <a:ext uri="{FF2B5EF4-FFF2-40B4-BE49-F238E27FC236}">
                <a16:creationId xmlns:a16="http://schemas.microsoft.com/office/drawing/2014/main" id="{D12027C1-068E-5DFA-B490-040192AA3E75}"/>
              </a:ext>
            </a:extLst>
          </p:cNvPr>
          <p:cNvSpPr/>
          <p:nvPr/>
        </p:nvSpPr>
        <p:spPr>
          <a:xfrm>
            <a:off x="6855594" y="1131590"/>
            <a:ext cx="533082" cy="470794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DF4949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  <a:endParaRPr lang="ru-RU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Google Shape;576;p28">
            <a:extLst>
              <a:ext uri="{FF2B5EF4-FFF2-40B4-BE49-F238E27FC236}">
                <a16:creationId xmlns:a16="http://schemas.microsoft.com/office/drawing/2014/main" id="{CB4992A5-233B-6DDD-DF1A-E9B8CE37E16A}"/>
              </a:ext>
            </a:extLst>
          </p:cNvPr>
          <p:cNvSpPr/>
          <p:nvPr/>
        </p:nvSpPr>
        <p:spPr>
          <a:xfrm>
            <a:off x="3863068" y="2063277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578;p28">
            <a:extLst>
              <a:ext uri="{FF2B5EF4-FFF2-40B4-BE49-F238E27FC236}">
                <a16:creationId xmlns:a16="http://schemas.microsoft.com/office/drawing/2014/main" id="{B2659DF0-C4D0-C7AE-2660-C0508C7772CB}"/>
              </a:ext>
            </a:extLst>
          </p:cNvPr>
          <p:cNvSpPr/>
          <p:nvPr/>
        </p:nvSpPr>
        <p:spPr>
          <a:xfrm>
            <a:off x="4559982" y="1187336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79;p28">
            <a:extLst>
              <a:ext uri="{FF2B5EF4-FFF2-40B4-BE49-F238E27FC236}">
                <a16:creationId xmlns:a16="http://schemas.microsoft.com/office/drawing/2014/main" id="{25DAA6D7-E644-8960-A35A-509FB195DE9B}"/>
              </a:ext>
            </a:extLst>
          </p:cNvPr>
          <p:cNvSpPr/>
          <p:nvPr/>
        </p:nvSpPr>
        <p:spPr>
          <a:xfrm>
            <a:off x="4313656" y="1056808"/>
            <a:ext cx="533082" cy="470794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DF4949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ru-RU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Google Shape;576;p28">
            <a:extLst>
              <a:ext uri="{FF2B5EF4-FFF2-40B4-BE49-F238E27FC236}">
                <a16:creationId xmlns:a16="http://schemas.microsoft.com/office/drawing/2014/main" id="{315F1FE6-69FF-D5CE-D02D-210E9038EB9A}"/>
              </a:ext>
            </a:extLst>
          </p:cNvPr>
          <p:cNvSpPr/>
          <p:nvPr/>
        </p:nvSpPr>
        <p:spPr>
          <a:xfrm>
            <a:off x="1047026" y="2060418"/>
            <a:ext cx="1489166" cy="253224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578;p28">
            <a:extLst>
              <a:ext uri="{FF2B5EF4-FFF2-40B4-BE49-F238E27FC236}">
                <a16:creationId xmlns:a16="http://schemas.microsoft.com/office/drawing/2014/main" id="{B5C2AAC5-1404-63D1-353E-3AD4BAEC3C6E}"/>
              </a:ext>
            </a:extLst>
          </p:cNvPr>
          <p:cNvSpPr/>
          <p:nvPr/>
        </p:nvSpPr>
        <p:spPr>
          <a:xfrm>
            <a:off x="1713626" y="1144350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579;p28">
            <a:extLst>
              <a:ext uri="{FF2B5EF4-FFF2-40B4-BE49-F238E27FC236}">
                <a16:creationId xmlns:a16="http://schemas.microsoft.com/office/drawing/2014/main" id="{50FB73C6-6DD3-CD5B-A29A-0A47C8895E3A}"/>
              </a:ext>
            </a:extLst>
          </p:cNvPr>
          <p:cNvSpPr/>
          <p:nvPr/>
        </p:nvSpPr>
        <p:spPr>
          <a:xfrm>
            <a:off x="1479896" y="1056808"/>
            <a:ext cx="533082" cy="470794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DF4949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ru-RU" sz="2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26C9BA5-D7C7-F857-4529-AD6D29312F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61025" t="40200" r="24800" b="52800"/>
          <a:stretch/>
        </p:blipFill>
        <p:spPr>
          <a:xfrm>
            <a:off x="0" y="70449"/>
            <a:ext cx="2394324" cy="66509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21B5DDD5-AED9-9A89-2818-618001E72C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268293"/>
            <a:ext cx="1872208" cy="252400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1F07BC0-E766-1F94-6C5A-952862EA60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112" t="22400" r="2350" b="72000"/>
          <a:stretch/>
        </p:blipFill>
        <p:spPr>
          <a:xfrm>
            <a:off x="7092280" y="0"/>
            <a:ext cx="2018152" cy="69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55019"/>
      </p:ext>
    </p:extLst>
  </p:cSld>
  <p:clrMapOvr>
    <a:masterClrMapping/>
  </p:clrMapOvr>
</p:sld>
</file>

<file path=ppt/theme/theme1.xml><?xml version="1.0" encoding="utf-8"?>
<a:theme xmlns:a="http://schemas.openxmlformats.org/drawingml/2006/main" name="Шаблон.минимализм.геометрический">
  <a:themeElements>
    <a:clrScheme name="Другая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17171"/>
      </a:hlink>
      <a:folHlink>
        <a:srgbClr val="FFFFFF"/>
      </a:folHlink>
    </a:clrScheme>
    <a:fontScheme name="Rubik шрифт">
      <a:majorFont>
        <a:latin typeface="Rubik Light"/>
        <a:ea typeface=""/>
        <a:cs typeface=""/>
      </a:majorFont>
      <a:minorFont>
        <a:latin typeface="Rubik Ligh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maket</Template>
  <TotalTime>861</TotalTime>
  <Words>259</Words>
  <Application>Microsoft Office PowerPoint</Application>
  <PresentationFormat>Экран (16:9)</PresentationFormat>
  <Paragraphs>75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-apple-system</vt:lpstr>
      <vt:lpstr>Arial</vt:lpstr>
      <vt:lpstr>Calibri</vt:lpstr>
      <vt:lpstr>IBM Plex Sans</vt:lpstr>
      <vt:lpstr>Roboto</vt:lpstr>
      <vt:lpstr>Rubik Light</vt:lpstr>
      <vt:lpstr>Шаблон.минимализм.геометрический</vt:lpstr>
      <vt:lpstr>Презентация PowerPoint</vt:lpstr>
      <vt:lpstr>Презентация PowerPoint</vt:lpstr>
      <vt:lpstr>Цели проекта</vt:lpstr>
      <vt:lpstr>Задачи проекта</vt:lpstr>
      <vt:lpstr>Презентация PowerPoint</vt:lpstr>
      <vt:lpstr>Презентация PowerPoint</vt:lpstr>
      <vt:lpstr>Презентация PowerPoint</vt:lpstr>
      <vt:lpstr>Презентация PowerPoint</vt:lpstr>
      <vt:lpstr>Адаптивность проекта</vt:lpstr>
      <vt:lpstr>Перспективы разработки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Алина</dc:creator>
  <cp:lastModifiedBy>Георгий Жарковский</cp:lastModifiedBy>
  <cp:revision>66</cp:revision>
  <dcterms:created xsi:type="dcterms:W3CDTF">2022-05-19T18:13:56Z</dcterms:created>
  <dcterms:modified xsi:type="dcterms:W3CDTF">2022-08-27T16:44:39Z</dcterms:modified>
</cp:coreProperties>
</file>

<file path=docProps/thumbnail.jpeg>
</file>